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7" r:id="rId3"/>
  </p:sldMasterIdLst>
  <p:notesMasterIdLst>
    <p:notesMasterId r:id="rId15"/>
  </p:notesMasterIdLst>
  <p:sldIdLst>
    <p:sldId id="257" r:id="rId4"/>
    <p:sldId id="287" r:id="rId5"/>
    <p:sldId id="295" r:id="rId6"/>
    <p:sldId id="284" r:id="rId7"/>
    <p:sldId id="291" r:id="rId8"/>
    <p:sldId id="292" r:id="rId9"/>
    <p:sldId id="290" r:id="rId10"/>
    <p:sldId id="293" r:id="rId11"/>
    <p:sldId id="296" r:id="rId12"/>
    <p:sldId id="297" r:id="rId13"/>
    <p:sldId id="294" r:id="rId1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51816" autoAdjust="0"/>
  </p:normalViewPr>
  <p:slideViewPr>
    <p:cSldViewPr>
      <p:cViewPr varScale="1">
        <p:scale>
          <a:sx n="75" d="100"/>
          <a:sy n="75" d="100"/>
        </p:scale>
        <p:origin x="3282" y="72"/>
      </p:cViewPr>
      <p:guideLst>
        <p:guide orient="horz" pos="1620"/>
        <p:guide pos="2880"/>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E1A00-64AC-473A-96CF-8BCC39177E73}" type="datetimeFigureOut">
              <a:rPr lang="en-GB" smtClean="0"/>
              <a:t>29/09/2022</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8E1DE7-D1F6-4904-B540-85F14A16F10E}" type="slidenum">
              <a:rPr lang="en-GB" smtClean="0"/>
              <a:t>‹#›</a:t>
            </a:fld>
            <a:endParaRPr lang="en-GB"/>
          </a:p>
        </p:txBody>
      </p:sp>
    </p:spTree>
    <p:extLst>
      <p:ext uri="{BB962C8B-B14F-4D97-AF65-F5344CB8AC3E}">
        <p14:creationId xmlns:p14="http://schemas.microsoft.com/office/powerpoint/2010/main" val="56922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hatis.techtarget.com/definition/fishbone-diagra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hatis.techtarget.com/definition/fishbone-diagra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urceware.org/gdb/current/onlinedocs/gd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tm32.programmingpedia.net/en/tutorial/9707/uart-universal-asynchronous-receiver-transmitter-serial-communica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uoneclipse.com/2013/04/14/text-data-and-bss-code-and-data-size-explaine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ctresearchmethods.nl/Main_Pag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E1DE7-D1F6-4904-B540-85F14A16F10E}" type="slidenum">
              <a:rPr lang="en-GB" smtClean="0"/>
              <a:t>1</a:t>
            </a:fld>
            <a:endParaRPr lang="en-GB"/>
          </a:p>
        </p:txBody>
      </p:sp>
    </p:spTree>
    <p:extLst>
      <p:ext uri="{BB962C8B-B14F-4D97-AF65-F5344CB8AC3E}">
        <p14:creationId xmlns:p14="http://schemas.microsoft.com/office/powerpoint/2010/main" val="934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10</a:t>
            </a:fld>
            <a:endParaRPr lang="en-GB"/>
          </a:p>
        </p:txBody>
      </p:sp>
    </p:spTree>
    <p:extLst>
      <p:ext uri="{BB962C8B-B14F-4D97-AF65-F5344CB8AC3E}">
        <p14:creationId xmlns:p14="http://schemas.microsoft.com/office/powerpoint/2010/main" val="1403961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bad news: Debugging can be very time consuming and lead to a lot of frustration and you probably cannot avoid it completely. You will have to get through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good news: The time you spent on defensive programming, version control and (unit) testing will definitely be earned back!</a:t>
            </a:r>
          </a:p>
        </p:txBody>
      </p:sp>
      <p:sp>
        <p:nvSpPr>
          <p:cNvPr id="4" name="Slide Number Placeholder 3"/>
          <p:cNvSpPr>
            <a:spLocks noGrp="1"/>
          </p:cNvSpPr>
          <p:nvPr>
            <p:ph type="sldNum" sz="quarter" idx="10"/>
          </p:nvPr>
        </p:nvSpPr>
        <p:spPr/>
        <p:txBody>
          <a:bodyPr/>
          <a:lstStyle/>
          <a:p>
            <a:fld id="{5D8E1DE7-D1F6-4904-B540-85F14A16F10E}" type="slidenum">
              <a:rPr lang="en-GB" smtClean="0"/>
              <a:t>11</a:t>
            </a:fld>
            <a:endParaRPr lang="en-GB"/>
          </a:p>
        </p:txBody>
      </p:sp>
    </p:spTree>
    <p:extLst>
      <p:ext uri="{BB962C8B-B14F-4D97-AF65-F5344CB8AC3E}">
        <p14:creationId xmlns:p14="http://schemas.microsoft.com/office/powerpoint/2010/main" val="282762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panose="020B0604020202020204" pitchFamily="34" charset="0"/>
              <a:buChar char="•"/>
            </a:pPr>
            <a:r>
              <a:rPr lang="en-US" dirty="0"/>
              <a:t>The flowchart is not exhaustive, but can serve well in many cases.</a:t>
            </a:r>
          </a:p>
          <a:p>
            <a:pPr marL="171450" indent="-171450">
              <a:buFont typeface="Arial" panose="020B0604020202020204" pitchFamily="34" charset="0"/>
              <a:buChar char="•"/>
            </a:pPr>
            <a:r>
              <a:rPr lang="en-US" dirty="0"/>
              <a:t>If the hardware setup is incorrect, it might result in code not being executed like code in an interrupt handler.</a:t>
            </a:r>
          </a:p>
          <a:p>
            <a:pPr marL="171450" indent="-171450">
              <a:buFont typeface="Arial" panose="020B0604020202020204" pitchFamily="34" charset="0"/>
              <a:buChar char="•"/>
            </a:pPr>
            <a:r>
              <a:rPr lang="en-US" dirty="0"/>
              <a:t>For finding the cause of a problem one can use a fishbone diagram, see </a:t>
            </a:r>
            <a:r>
              <a:rPr lang="en-US" dirty="0">
                <a:hlinkClick r:id="rId3"/>
              </a:rPr>
              <a:t>https://whatis.techtarget.com/definition/fishbone-diagram</a:t>
            </a:r>
            <a:r>
              <a:rPr lang="en-US" dirty="0"/>
              <a:t>. This is a brainstorm like technique used for complex problems. It might be more suited for in the industry project.</a:t>
            </a:r>
          </a:p>
        </p:txBody>
      </p:sp>
      <p:sp>
        <p:nvSpPr>
          <p:cNvPr id="4" name="Slide Number Placeholder 3"/>
          <p:cNvSpPr>
            <a:spLocks noGrp="1"/>
          </p:cNvSpPr>
          <p:nvPr>
            <p:ph type="sldNum" sz="quarter" idx="5"/>
          </p:nvPr>
        </p:nvSpPr>
        <p:spPr/>
        <p:txBody>
          <a:bodyPr/>
          <a:lstStyle/>
          <a:p>
            <a:fld id="{5D8E1DE7-D1F6-4904-B540-85F14A16F10E}" type="slidenum">
              <a:rPr lang="en-GB" smtClean="0"/>
              <a:t>2</a:t>
            </a:fld>
            <a:endParaRPr lang="en-GB"/>
          </a:p>
        </p:txBody>
      </p:sp>
    </p:spTree>
    <p:extLst>
      <p:ext uri="{BB962C8B-B14F-4D97-AF65-F5344CB8AC3E}">
        <p14:creationId xmlns:p14="http://schemas.microsoft.com/office/powerpoint/2010/main" val="1600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panose="020B0604020202020204" pitchFamily="34" charset="0"/>
              <a:buChar char="•"/>
            </a:pPr>
            <a:r>
              <a:rPr lang="en-US" dirty="0"/>
              <a:t>The flowchart is not exhaustive, but can serve well in many cases.</a:t>
            </a:r>
          </a:p>
          <a:p>
            <a:pPr marL="171450" indent="-171450">
              <a:buFont typeface="Arial" panose="020B0604020202020204" pitchFamily="34" charset="0"/>
              <a:buChar char="•"/>
            </a:pPr>
            <a:r>
              <a:rPr lang="en-US" dirty="0"/>
              <a:t>If the hardware setup is incorrect, it might result in code not being executed like code in an interrupt handler.</a:t>
            </a:r>
          </a:p>
          <a:p>
            <a:pPr marL="171450" indent="-171450">
              <a:buFont typeface="Arial" panose="020B0604020202020204" pitchFamily="34" charset="0"/>
              <a:buChar char="•"/>
            </a:pPr>
            <a:r>
              <a:rPr lang="en-US" dirty="0"/>
              <a:t>For finding the cause of a problem one can use a fishbone diagram, see </a:t>
            </a:r>
            <a:r>
              <a:rPr lang="en-US" dirty="0">
                <a:hlinkClick r:id="rId3"/>
              </a:rPr>
              <a:t>https://whatis.techtarget.com/definition/fishbone-diagram</a:t>
            </a:r>
            <a:r>
              <a:rPr lang="en-US" dirty="0"/>
              <a:t>. This is a brainstorm like technique used for complex problems. It might be more suited for in the industry project.</a:t>
            </a:r>
          </a:p>
        </p:txBody>
      </p:sp>
      <p:sp>
        <p:nvSpPr>
          <p:cNvPr id="4" name="Slide Number Placeholder 3"/>
          <p:cNvSpPr>
            <a:spLocks noGrp="1"/>
          </p:cNvSpPr>
          <p:nvPr>
            <p:ph type="sldNum" sz="quarter" idx="5"/>
          </p:nvPr>
        </p:nvSpPr>
        <p:spPr/>
        <p:txBody>
          <a:bodyPr/>
          <a:lstStyle/>
          <a:p>
            <a:fld id="{5D8E1DE7-D1F6-4904-B540-85F14A16F10E}" type="slidenum">
              <a:rPr lang="en-GB" smtClean="0"/>
              <a:t>3</a:t>
            </a:fld>
            <a:endParaRPr lang="en-GB"/>
          </a:p>
        </p:txBody>
      </p:sp>
    </p:spTree>
    <p:extLst>
      <p:ext uri="{BB962C8B-B14F-4D97-AF65-F5344CB8AC3E}">
        <p14:creationId xmlns:p14="http://schemas.microsoft.com/office/powerpoint/2010/main" val="2099686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use of GDB, see </a:t>
            </a:r>
            <a:r>
              <a:rPr lang="en-US" dirty="0">
                <a:hlinkClick r:id="rId3"/>
              </a:rPr>
              <a:t>https://sourceware.org/gdb/current/onlinedocs/gdb/</a:t>
            </a:r>
            <a:r>
              <a:rPr lang="en-US" dirty="0"/>
              <a:t>.</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When debugging it might be needed to disable compiler optimization. This can be done by changing the line ‘</a:t>
            </a:r>
            <a:r>
              <a:rPr lang="en-US" sz="1200" b="0" kern="1200" dirty="0">
                <a:solidFill>
                  <a:schemeClr val="tx1"/>
                </a:solidFill>
                <a:effectLst/>
                <a:latin typeface="+mn-lt"/>
                <a:ea typeface="+mn-ea"/>
                <a:cs typeface="+mn-cs"/>
              </a:rPr>
              <a:t>OPT = -</a:t>
            </a:r>
            <a:r>
              <a:rPr lang="en-US" sz="1200" b="0" kern="1200" dirty="0" err="1">
                <a:solidFill>
                  <a:schemeClr val="tx1"/>
                </a:solidFill>
                <a:effectLst/>
                <a:latin typeface="+mn-lt"/>
                <a:ea typeface="+mn-ea"/>
                <a:cs typeface="+mn-cs"/>
              </a:rPr>
              <a:t>Og</a:t>
            </a:r>
            <a:r>
              <a:rPr lang="en-US" sz="1200" b="0" kern="1200" baseline="0" dirty="0">
                <a:solidFill>
                  <a:schemeClr val="tx1"/>
                </a:solidFill>
                <a:effectLst/>
                <a:latin typeface="+mn-lt"/>
                <a:ea typeface="+mn-ea"/>
                <a:cs typeface="+mn-cs"/>
              </a:rPr>
              <a:t>’ into ‘</a:t>
            </a:r>
            <a:r>
              <a:rPr lang="en-US" sz="1200" b="0" kern="1200" dirty="0">
                <a:solidFill>
                  <a:schemeClr val="tx1"/>
                </a:solidFill>
                <a:effectLst/>
                <a:latin typeface="+mn-lt"/>
                <a:ea typeface="+mn-ea"/>
                <a:cs typeface="+mn-cs"/>
              </a:rPr>
              <a:t>OPT = -O0’ in the </a:t>
            </a:r>
            <a:r>
              <a:rPr lang="en-US" sz="1200" b="0" kern="1200" dirty="0" err="1">
                <a:solidFill>
                  <a:schemeClr val="tx1"/>
                </a:solidFill>
                <a:effectLst/>
                <a:latin typeface="+mn-lt"/>
                <a:ea typeface="+mn-ea"/>
                <a:cs typeface="+mn-cs"/>
              </a:rPr>
              <a:t>Makefile</a:t>
            </a:r>
            <a:r>
              <a:rPr lang="en-US" sz="1200" b="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There is also </a:t>
            </a:r>
            <a:r>
              <a:rPr lang="en-US" baseline="0" dirty="0" err="1"/>
              <a:t>HAL_UART_Transmit_IT</a:t>
            </a:r>
            <a:r>
              <a:rPr lang="en-US" baseline="0" dirty="0"/>
              <a:t>() which is interrupt based. See </a:t>
            </a:r>
            <a:r>
              <a:rPr lang="en-US" dirty="0">
                <a:hlinkClick r:id="rId4"/>
              </a:rPr>
              <a:t>https://stm32.programmingpedia.net/en/tutorial/9707/uart-universal-asynchronous-receiver-transmitter-serial-communication</a:t>
            </a:r>
            <a:r>
              <a:rPr lang="en-US" dirty="0"/>
              <a:t>.</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4</a:t>
            </a:fld>
            <a:endParaRPr lang="en-GB"/>
          </a:p>
        </p:txBody>
      </p:sp>
    </p:spTree>
    <p:extLst>
      <p:ext uri="{BB962C8B-B14F-4D97-AF65-F5344CB8AC3E}">
        <p14:creationId xmlns:p14="http://schemas.microsoft.com/office/powerpoint/2010/main" val="293083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debugging purposes it is possible to use </a:t>
            </a:r>
            <a:r>
              <a:rPr lang="en-US" sz="1200" dirty="0" err="1"/>
              <a:t>HAL_UART_Transmit</a:t>
            </a:r>
            <a:r>
              <a:rPr lang="en-US" sz="1200" dirty="0"/>
              <a:t>() in an interrupt handler. Because </a:t>
            </a:r>
            <a:r>
              <a:rPr lang="en-US" sz="1200" dirty="0" err="1"/>
              <a:t>HAL_UART_Transmit</a:t>
            </a:r>
            <a:r>
              <a:rPr lang="en-US" sz="1200" dirty="0"/>
              <a:t>() is a blocking function, it will have a big impact on timing, especially at low baud rates! Do not forget to remove it when debugging is done.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Sometimes it can be convenient to use the on-board LED to check if the interrupt handler is being executed. One example might to toggle the LED when a timer interrupt occurs. This way it is immediately visible when there is something wrong with the timer. Toggling a LED does not have a great impact on execution timing and can be possibly left in even in production code so one can always see if the system runs. A similar example is the RX and TX LED on an Arduino board.</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If the interrupt flag is not reset within the interrupt handler the interrupt handler will be called again and again, preventing the main program to run!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5</a:t>
            </a:fld>
            <a:endParaRPr lang="en-GB"/>
          </a:p>
        </p:txBody>
      </p:sp>
    </p:spTree>
    <p:extLst>
      <p:ext uri="{BB962C8B-B14F-4D97-AF65-F5344CB8AC3E}">
        <p14:creationId xmlns:p14="http://schemas.microsoft.com/office/powerpoint/2010/main" val="21152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Global resources can be a problem when they are used by multiple components. One example is that for the </a:t>
            </a:r>
            <a:r>
              <a:rPr lang="en-US" dirty="0"/>
              <a:t>NUCLEO-F303RE board external interrupt 5 .. 9 share the same interrupt handler.</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When setting bits in a register make sure other bits are left untouched, otherwise side effects might occur!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rPr>
              <a:t>Setting a memory watch can be very useful when a global resource like a timer control register seems to be overwritten. This is possible as all registers are memory mapped, see the reference manual.</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6</a:t>
            </a:fld>
            <a:endParaRPr lang="en-GB"/>
          </a:p>
        </p:txBody>
      </p:sp>
    </p:spTree>
    <p:extLst>
      <p:ext uri="{BB962C8B-B14F-4D97-AF65-F5344CB8AC3E}">
        <p14:creationId xmlns:p14="http://schemas.microsoft.com/office/powerpoint/2010/main" val="2682218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See </a:t>
            </a:r>
            <a:r>
              <a:rPr lang="en-US" dirty="0">
                <a:hlinkClick r:id="rId3"/>
              </a:rPr>
              <a:t>https://mcuoneclipse.com/2013/04/14/text-data-and-bss-code-and-data-size-explained/</a:t>
            </a:r>
            <a:r>
              <a:rPr lang="en-US" dirty="0"/>
              <a:t> for the explanation of the linker memory report. Does it fit in the Flash / SRAM of your board?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Use ‘info frame’ to get info on the stack and ‘</a:t>
            </a:r>
            <a:r>
              <a:rPr lang="en-US" sz="1200" b="0" i="0" kern="1200" dirty="0">
                <a:solidFill>
                  <a:schemeClr val="tx1"/>
                </a:solidFill>
                <a:effectLst/>
                <a:latin typeface="+mn-lt"/>
                <a:ea typeface="+mn-ea"/>
                <a:cs typeface="+mn-cs"/>
              </a:rPr>
              <a:t>p $</a:t>
            </a:r>
            <a:r>
              <a:rPr lang="en-US" sz="1200" b="0" i="0" kern="1200" dirty="0" err="1">
                <a:solidFill>
                  <a:schemeClr val="tx1"/>
                </a:solidFill>
                <a:effectLst/>
                <a:latin typeface="+mn-lt"/>
                <a:ea typeface="+mn-ea"/>
                <a:cs typeface="+mn-cs"/>
              </a:rPr>
              <a:t>sp</a:t>
            </a:r>
            <a:r>
              <a:rPr lang="en-US" sz="1200" b="0" i="0" kern="1200" dirty="0">
                <a:solidFill>
                  <a:schemeClr val="tx1"/>
                </a:solidFill>
                <a:effectLst/>
                <a:latin typeface="+mn-lt"/>
                <a:ea typeface="+mn-ea"/>
                <a:cs typeface="+mn-cs"/>
              </a:rPr>
              <a:t>’ to the current </a:t>
            </a:r>
            <a:r>
              <a:rPr lang="en-US" sz="1200" b="0" i="0" kern="1200" dirty="0" err="1">
                <a:solidFill>
                  <a:schemeClr val="tx1"/>
                </a:solidFill>
                <a:effectLst/>
                <a:latin typeface="+mn-lt"/>
                <a:ea typeface="+mn-ea"/>
                <a:cs typeface="+mn-cs"/>
              </a:rPr>
              <a:t>stackpointer</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Use ‘info files’ to get the different memory segments. See the device datasheet for the memory map of your device.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rPr>
              <a:t>Setting a memory watch can be very useful when a global variable seems to be overwritten due to a memory problem like stack overflow. This often will result in </a:t>
            </a:r>
            <a:r>
              <a:rPr lang="en-US" sz="1200" b="0" kern="1200" dirty="0" err="1">
                <a:solidFill>
                  <a:schemeClr val="tx1"/>
                </a:solidFill>
                <a:effectLst/>
                <a:latin typeface="+mn-lt"/>
                <a:ea typeface="+mn-ea"/>
                <a:cs typeface="+mn-cs"/>
              </a:rPr>
              <a:t>HardFault_Handler</a:t>
            </a:r>
            <a:r>
              <a:rPr lang="en-US" sz="1200" b="0" kern="1200" dirty="0">
                <a:solidFill>
                  <a:schemeClr val="tx1"/>
                </a:solidFill>
                <a:effectLst/>
                <a:latin typeface="+mn-lt"/>
                <a:ea typeface="+mn-ea"/>
                <a:cs typeface="+mn-cs"/>
              </a:rPr>
              <a:t>() being called.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7</a:t>
            </a:fld>
            <a:endParaRPr lang="en-GB"/>
          </a:p>
        </p:txBody>
      </p:sp>
    </p:spTree>
    <p:extLst>
      <p:ext uri="{BB962C8B-B14F-4D97-AF65-F5344CB8AC3E}">
        <p14:creationId xmlns:p14="http://schemas.microsoft.com/office/powerpoint/2010/main" val="172679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To find the right hardware setup and register settings many research methods can be used, see </a:t>
            </a:r>
            <a:r>
              <a:rPr lang="en-US" sz="1200" dirty="0">
                <a:hlinkClick r:id="rId3"/>
              </a:rPr>
              <a:t>http://ictresearchmethods.nl</a:t>
            </a:r>
            <a:r>
              <a:rPr lang="en-US" baseline="0" dirty="0"/>
              <a:t>. Some examples: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Literature study, start with the data sheets available.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Prototyping, create small proof of concepts.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Data analytics, measure in- and outputs with measuring equipment to verify hardware and software interact as expected.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Hardware validation, check if the hardware is working as expected, for instance with a ‘Hello World!’ like program.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Expert interview, ask an expert when the standard approach does not seem to 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Root cause analysis, use the flow diagrams in this presentation or maybe a fishbone diagram.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8</a:t>
            </a:fld>
            <a:endParaRPr lang="en-GB"/>
          </a:p>
        </p:txBody>
      </p:sp>
    </p:spTree>
    <p:extLst>
      <p:ext uri="{BB962C8B-B14F-4D97-AF65-F5344CB8AC3E}">
        <p14:creationId xmlns:p14="http://schemas.microsoft.com/office/powerpoint/2010/main" val="1989726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Board bricked</a:t>
            </a:r>
            <a:br>
              <a:rPr lang="en-US" b="1" dirty="0"/>
            </a:br>
            <a:r>
              <a:rPr lang="en-US" dirty="0"/>
              <a:t>some pins are already occupied. On the NUCLEO-F303RE board for example pin PA2, PA3, PA13 and PA14 are already programmed to connect to USART2_TX and USART2_RX and ST-LINK respectively. When accidently overwriting the PA2 / PA3 / PA13 / PA14 settings this can leave the board ‘bricked’. </a:t>
            </a:r>
            <a:r>
              <a:rPr lang="en-US" sz="1200" kern="1200" dirty="0">
                <a:solidFill>
                  <a:schemeClr val="tx1"/>
                </a:solidFill>
                <a:effectLst/>
                <a:latin typeface="+mn-lt"/>
                <a:ea typeface="+mn-ea"/>
                <a:cs typeface="+mn-cs"/>
              </a:rPr>
              <a:t>In this case pushing the reset button on the board while powering up might help. This will force the board entering the bootloader again after which a new program can be uploaded.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Using </a:t>
            </a:r>
            <a:r>
              <a:rPr lang="en-US" dirty="0"/>
              <a:t>STM32CubeIDE one can see which pins are already in use in the default configuration, see the GPIO presentation.</a:t>
            </a:r>
            <a:endParaRPr lang="en-US" dirty="0">
              <a:effectLst/>
            </a:endParaRPr>
          </a:p>
          <a:p>
            <a:pPr marL="171450" indent="-171450">
              <a:buFont typeface="Arial" panose="020B0604020202020204" pitchFamily="34" charset="0"/>
              <a:buChar char="•"/>
            </a:pPr>
            <a:r>
              <a:rPr lang="en-US" b="1" dirty="0">
                <a:effectLst/>
              </a:rPr>
              <a:t>Pins not working</a:t>
            </a:r>
            <a:br>
              <a:rPr lang="en-US" dirty="0">
                <a:effectLst/>
              </a:rPr>
            </a:br>
            <a:r>
              <a:rPr lang="en-US" dirty="0">
                <a:effectLst/>
              </a:rPr>
              <a:t>Pins configured / used before hardware is initialized with </a:t>
            </a:r>
            <a:r>
              <a:rPr lang="en-US" b="0" dirty="0" err="1">
                <a:solidFill>
                  <a:srgbClr val="DCDCAA"/>
                </a:solidFill>
                <a:effectLst/>
                <a:latin typeface="Consolas" panose="020B0609020204030204" pitchFamily="49" charset="0"/>
              </a:rPr>
              <a:t>SystemClock_Config</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MX_GPIO_Init</a:t>
            </a:r>
            <a:r>
              <a:rPr lang="en-US" b="0" dirty="0">
                <a:solidFill>
                  <a:srgbClr val="D4D4D4"/>
                </a:solidFill>
                <a:effectLst/>
                <a:latin typeface="Consolas" panose="020B0609020204030204" pitchFamily="49" charset="0"/>
              </a:rPr>
              <a:t>() and </a:t>
            </a:r>
            <a:r>
              <a:rPr lang="en-US" b="0" dirty="0">
                <a:solidFill>
                  <a:srgbClr val="DCDCAA"/>
                </a:solidFill>
                <a:effectLst/>
                <a:latin typeface="Consolas" panose="020B0609020204030204" pitchFamily="49" charset="0"/>
              </a:rPr>
              <a:t>MX_USART2_UART_Init</a:t>
            </a:r>
            <a:r>
              <a:rPr lang="en-US" b="0" dirty="0">
                <a:solidFill>
                  <a:srgbClr val="D4D4D4"/>
                </a:solidFill>
                <a:effectLst/>
                <a:latin typeface="Consolas" panose="020B0609020204030204" pitchFamily="49" charset="0"/>
              </a:rPr>
              <a:t>(). Watch out when creating class objects outside the main. The constructor is then called before the main is executed in which you might do </a:t>
            </a:r>
            <a:r>
              <a:rPr lang="en-US" b="0" dirty="0" err="1">
                <a:solidFill>
                  <a:srgbClr val="D4D4D4"/>
                </a:solidFill>
                <a:effectLst/>
                <a:latin typeface="Consolas" panose="020B0609020204030204" pitchFamily="49" charset="0"/>
              </a:rPr>
              <a:t>hardare</a:t>
            </a:r>
            <a:r>
              <a:rPr lang="en-US" b="0" dirty="0">
                <a:solidFill>
                  <a:srgbClr val="D4D4D4"/>
                </a:solidFill>
                <a:effectLst/>
                <a:latin typeface="Consolas" panose="020B0609020204030204" pitchFamily="49" charset="0"/>
              </a:rPr>
              <a:t> configurations. You can still create a class object outside the main, but then use a .Setup() or .Begin() </a:t>
            </a:r>
            <a:r>
              <a:rPr lang="en-US" b="0" dirty="0" err="1">
                <a:solidFill>
                  <a:srgbClr val="D4D4D4"/>
                </a:solidFill>
                <a:effectLst/>
                <a:latin typeface="Consolas" panose="020B0609020204030204" pitchFamily="49" charset="0"/>
              </a:rPr>
              <a:t>fuction</a:t>
            </a:r>
            <a:r>
              <a:rPr lang="en-US" b="0" dirty="0">
                <a:solidFill>
                  <a:srgbClr val="D4D4D4"/>
                </a:solidFill>
                <a:effectLst/>
                <a:latin typeface="Consolas" panose="020B0609020204030204" pitchFamily="49" charset="0"/>
              </a:rPr>
              <a:t> (also often done with Arduino libraries) which can be called after the hardware is properly initialized.</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Hardware setup wrong</a:t>
            </a:r>
            <a:br>
              <a:rPr lang="en-US" b="1"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If your button / LED / servo does not seem to work, please check first the setup with the use of measuring equipment. An LED you can connect simply to the power supply to check if it is ok. </a:t>
            </a:r>
            <a:r>
              <a:rPr lang="en-US" b="1" dirty="0">
                <a:solidFill>
                  <a:srgbClr val="D4D4D4"/>
                </a:solidFill>
                <a:effectLst/>
                <a:latin typeface="Consolas" panose="020B0609020204030204" pitchFamily="49" charset="0"/>
              </a:rPr>
              <a:t>DO NOT FORGET THE RESISTOR!</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Side effects</a:t>
            </a:r>
            <a:br>
              <a:rPr lang="en-US" b="1"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Please check if you do not introduce side effects when setting bits in a register, use appropriate bit masking techniques!</a:t>
            </a:r>
          </a:p>
          <a:p>
            <a:pPr marL="171450" indent="-171450">
              <a:buFont typeface="Arial" panose="020B0604020202020204" pitchFamily="34" charset="0"/>
              <a:buChar char="•"/>
            </a:pPr>
            <a:r>
              <a:rPr lang="en-US" sz="1200" b="1" kern="1200" dirty="0">
                <a:solidFill>
                  <a:srgbClr val="D4D4D4"/>
                </a:solidFill>
                <a:effectLst/>
                <a:latin typeface="Consolas" panose="020B0609020204030204" pitchFamily="49" charset="0"/>
                <a:ea typeface="+mn-ea"/>
                <a:cs typeface="+mn-cs"/>
              </a:rPr>
              <a:t>Code gets stuck</a:t>
            </a:r>
            <a:br>
              <a:rPr lang="en-US" sz="1200" b="0" kern="1200" dirty="0">
                <a:solidFill>
                  <a:srgbClr val="D4D4D4"/>
                </a:solidFill>
                <a:effectLst/>
                <a:latin typeface="Consolas" panose="020B0609020204030204" pitchFamily="49" charset="0"/>
                <a:ea typeface="+mn-ea"/>
                <a:cs typeface="+mn-cs"/>
              </a:rPr>
            </a:br>
            <a:r>
              <a:rPr lang="en-US" sz="1200" b="0" kern="1200" dirty="0">
                <a:solidFill>
                  <a:srgbClr val="D4D4D4"/>
                </a:solidFill>
                <a:effectLst/>
                <a:latin typeface="Consolas" panose="020B0609020204030204" pitchFamily="49" charset="0"/>
                <a:ea typeface="+mn-ea"/>
                <a:cs typeface="+mn-cs"/>
              </a:rPr>
              <a:t>Code can get stuck in a loop or interrupt handler. Please use prints or the debugger to check this.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E1DE7-D1F6-4904-B540-85F14A16F10E}" type="slidenum">
              <a:rPr lang="en-GB" smtClean="0"/>
              <a:t>9</a:t>
            </a:fld>
            <a:endParaRPr lang="en-GB"/>
          </a:p>
        </p:txBody>
      </p:sp>
    </p:spTree>
    <p:extLst>
      <p:ext uri="{BB962C8B-B14F-4D97-AF65-F5344CB8AC3E}">
        <p14:creationId xmlns:p14="http://schemas.microsoft.com/office/powerpoint/2010/main" val="341516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10"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11"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dirty="0"/>
              <a:t>Titelstijl van model bewerken</a:t>
            </a:r>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eldia-A_NL">
    <p:spTree>
      <p:nvGrpSpPr>
        <p:cNvPr id="1" name=""/>
        <p:cNvGrpSpPr/>
        <p:nvPr/>
      </p:nvGrpSpPr>
      <p:grpSpPr>
        <a:xfrm>
          <a:off x="0" y="0"/>
          <a:ext cx="0" cy="0"/>
          <a:chOff x="0" y="0"/>
          <a:chExt cx="0" cy="0"/>
        </a:xfrm>
      </p:grpSpPr>
      <p:pic>
        <p:nvPicPr>
          <p:cNvPr id="4" name="Afbeelding 3"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47927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2_Titeldia-B_NL">
    <p:spTree>
      <p:nvGrpSpPr>
        <p:cNvPr id="1" name=""/>
        <p:cNvGrpSpPr/>
        <p:nvPr/>
      </p:nvGrpSpPr>
      <p:grpSpPr>
        <a:xfrm>
          <a:off x="0" y="0"/>
          <a:ext cx="0" cy="0"/>
          <a:chOff x="0" y="0"/>
          <a:chExt cx="0" cy="0"/>
        </a:xfrm>
      </p:grpSpPr>
      <p:pic>
        <p:nvPicPr>
          <p:cNvPr id="2" name="Afbeelding 1" descr="sheet breedbeeld PPT-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579147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elblad-A_NL">
    <p:spTree>
      <p:nvGrpSpPr>
        <p:cNvPr id="1" name=""/>
        <p:cNvGrpSpPr/>
        <p:nvPr/>
      </p:nvGrpSpPr>
      <p:grpSpPr>
        <a:xfrm>
          <a:off x="0" y="0"/>
          <a:ext cx="0" cy="0"/>
          <a:chOff x="0" y="0"/>
          <a:chExt cx="0" cy="0"/>
        </a:xfrm>
      </p:grpSpPr>
      <p:pic>
        <p:nvPicPr>
          <p:cNvPr id="7" name="Afbeelding 6"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9289" cy="5148000"/>
          </a:xfrm>
          <a:prstGeom prst="rect">
            <a:avLst/>
          </a:prstGeom>
        </p:spPr>
      </p:pic>
      <p:sp>
        <p:nvSpPr>
          <p:cNvPr id="2" name="Titel 1"/>
          <p:cNvSpPr>
            <a:spLocks noGrp="1"/>
          </p:cNvSpPr>
          <p:nvPr>
            <p:ph type="title" hasCustomPrompt="1"/>
          </p:nvPr>
        </p:nvSpPr>
        <p:spPr>
          <a:xfrm>
            <a:off x="457200" y="279401"/>
            <a:ext cx="8229600" cy="1837267"/>
          </a:xfrm>
        </p:spPr>
        <p:txBody>
          <a:bodyPr anchor="t"/>
          <a:lstStyle>
            <a:lvl1pPr>
              <a:defRPr sz="3200"/>
            </a:lvl1pPr>
          </a:lstStyle>
          <a:p>
            <a:r>
              <a:rPr lang="nl-NL"/>
              <a:t>Titel van presentatie, Arial 32pt</a:t>
            </a:r>
          </a:p>
        </p:txBody>
      </p:sp>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113613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elblad-B_NL">
    <p:spTree>
      <p:nvGrpSpPr>
        <p:cNvPr id="1" name=""/>
        <p:cNvGrpSpPr/>
        <p:nvPr/>
      </p:nvGrpSpPr>
      <p:grpSpPr>
        <a:xfrm>
          <a:off x="0" y="0"/>
          <a:ext cx="0" cy="0"/>
          <a:chOff x="0" y="0"/>
          <a:chExt cx="0" cy="0"/>
        </a:xfrm>
      </p:grpSpPr>
      <p:pic>
        <p:nvPicPr>
          <p:cNvPr id="2" name="Afbeelding 1" descr="sheet breedbeeld PP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9288" cy="5148000"/>
          </a:xfrm>
          <a:prstGeom prst="rect">
            <a:avLst/>
          </a:prstGeom>
        </p:spPr>
      </p:pic>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
        <p:nvSpPr>
          <p:cNvPr id="8" name="Titel 1"/>
          <p:cNvSpPr>
            <a:spLocks noGrp="1"/>
          </p:cNvSpPr>
          <p:nvPr>
            <p:ph type="title" hasCustomPrompt="1"/>
          </p:nvPr>
        </p:nvSpPr>
        <p:spPr>
          <a:xfrm>
            <a:off x="457200" y="279401"/>
            <a:ext cx="8229600" cy="1837267"/>
          </a:xfrm>
        </p:spPr>
        <p:txBody>
          <a:bodyPr anchor="t"/>
          <a:lstStyle>
            <a:lvl1pPr>
              <a:defRPr sz="3200"/>
            </a:lvl1pPr>
          </a:lstStyle>
          <a:p>
            <a:r>
              <a:rPr lang="nl-NL" dirty="0"/>
              <a:t>Titel van presentatie, </a:t>
            </a:r>
            <a:r>
              <a:rPr lang="nl-NL" dirty="0" err="1"/>
              <a:t>Arial</a:t>
            </a:r>
            <a:r>
              <a:rPr lang="nl-NL" dirty="0"/>
              <a:t> 32pt</a:t>
            </a:r>
          </a:p>
        </p:txBody>
      </p:sp>
    </p:spTree>
    <p:extLst>
      <p:ext uri="{BB962C8B-B14F-4D97-AF65-F5344CB8AC3E}">
        <p14:creationId xmlns:p14="http://schemas.microsoft.com/office/powerpoint/2010/main" val="63499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4"/>
            <a:ext cx="2133600" cy="274637"/>
          </a:xfrm>
          <a:prstGeom prst="rect">
            <a:avLst/>
          </a:prstGeom>
        </p:spPr>
        <p:txBody>
          <a:bodyPr/>
          <a:lstStyle/>
          <a:p>
            <a:fld id="{3D636C07-7E76-46D3-B86B-6AF7C60E533E}" type="datetimeFigureOut">
              <a:rPr lang="nl-NL" smtClean="0"/>
              <a:t>29-9-2022</a:t>
            </a:fld>
            <a:endParaRPr lang="nl-NL"/>
          </a:p>
        </p:txBody>
      </p:sp>
      <p:sp>
        <p:nvSpPr>
          <p:cNvPr id="8" name="Tijdelijke aanduiding voor voettekst 7"/>
          <p:cNvSpPr>
            <a:spLocks noGrp="1"/>
          </p:cNvSpPr>
          <p:nvPr>
            <p:ph type="ftr" sz="quarter" idx="11"/>
          </p:nvPr>
        </p:nvSpPr>
        <p:spPr>
          <a:xfrm>
            <a:off x="1738642" y="4767264"/>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2"/>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4"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a:p>
        </p:txBody>
      </p:sp>
      <p:sp>
        <p:nvSpPr>
          <p:cNvPr id="11" name="Titel 1"/>
          <p:cNvSpPr>
            <a:spLocks noGrp="1"/>
          </p:cNvSpPr>
          <p:nvPr>
            <p:ph type="title" hasCustomPrompt="1"/>
          </p:nvPr>
        </p:nvSpPr>
        <p:spPr>
          <a:xfrm>
            <a:off x="2645834"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tel 1"/>
          <p:cNvSpPr>
            <a:spLocks noGrp="1"/>
          </p:cNvSpPr>
          <p:nvPr>
            <p:ph type="title" hasCustomPrompt="1"/>
          </p:nvPr>
        </p:nvSpPr>
        <p:spPr>
          <a:xfrm>
            <a:off x="2524364"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3"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1"/>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3" y="4630341"/>
            <a:ext cx="4258325"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9"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5"/>
            <a:ext cx="2133600" cy="274637"/>
          </a:xfrm>
          <a:prstGeom prst="rect">
            <a:avLst/>
          </a:prstGeom>
        </p:spPr>
        <p:txBody>
          <a:bodyPr/>
          <a:lstStyle/>
          <a:p>
            <a:fld id="{3D636C07-7E76-46D3-B86B-6AF7C60E533E}" type="datetimeFigureOut">
              <a:rPr lang="nl-NL" smtClean="0"/>
              <a:t>29-9-2022</a:t>
            </a:fld>
            <a:endParaRPr lang="nl-NL"/>
          </a:p>
        </p:txBody>
      </p:sp>
      <p:sp>
        <p:nvSpPr>
          <p:cNvPr id="8" name="Tijdelijke aanduiding voor voettekst 7"/>
          <p:cNvSpPr>
            <a:spLocks noGrp="1"/>
          </p:cNvSpPr>
          <p:nvPr>
            <p:ph type="ftr" sz="quarter" idx="11"/>
          </p:nvPr>
        </p:nvSpPr>
        <p:spPr>
          <a:xfrm>
            <a:off x="1738642" y="4767265"/>
            <a:ext cx="4281158" cy="274637"/>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4" y="4767265"/>
            <a:ext cx="1610267" cy="274637"/>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a:p>
        </p:txBody>
      </p:sp>
      <p:sp>
        <p:nvSpPr>
          <p:cNvPr id="10" name="Tijdelijke aanduiding voor dianummer 6"/>
          <p:cNvSpPr>
            <a:spLocks noGrp="1"/>
          </p:cNvSpPr>
          <p:nvPr>
            <p:ph type="sldNum" sz="quarter" idx="12"/>
          </p:nvPr>
        </p:nvSpPr>
        <p:spPr>
          <a:xfrm>
            <a:off x="6970296"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a:p>
        </p:txBody>
      </p:sp>
      <p:sp>
        <p:nvSpPr>
          <p:cNvPr id="11" name="Titel 1"/>
          <p:cNvSpPr>
            <a:spLocks noGrp="1"/>
          </p:cNvSpPr>
          <p:nvPr>
            <p:ph type="title" hasCustomPrompt="1"/>
          </p:nvPr>
        </p:nvSpPr>
        <p:spPr>
          <a:xfrm>
            <a:off x="2645836"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tel 1"/>
          <p:cNvSpPr>
            <a:spLocks noGrp="1"/>
          </p:cNvSpPr>
          <p:nvPr>
            <p:ph type="title" hasCustomPrompt="1"/>
          </p:nvPr>
        </p:nvSpPr>
        <p:spPr>
          <a:xfrm>
            <a:off x="2524366"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5"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2"/>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5" y="4630341"/>
            <a:ext cx="4258325"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3737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a:xfrm>
            <a:off x="457200" y="4767264"/>
            <a:ext cx="2133600" cy="273844"/>
          </a:xfrm>
          <a:prstGeom prst="rect">
            <a:avLst/>
          </a:prstGeom>
        </p:spPr>
        <p:txBody>
          <a:bodyPr/>
          <a:lstStyle/>
          <a:p>
            <a:fld id="{3D636C07-7E76-46D3-B86B-6AF7C60E533E}" type="datetimeFigureOut">
              <a:rPr lang="nl-NL" smtClean="0"/>
              <a:t>29-9-2022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9096D49-DAE3-40DE-93E0-41688E0A5016}" type="slidenum">
              <a:rPr lang="nl-NL" smtClean="0"/>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a:p>
        </p:txBody>
      </p:sp>
    </p:spTree>
    <p:extLst>
      <p:ext uri="{BB962C8B-B14F-4D97-AF65-F5344CB8AC3E}">
        <p14:creationId xmlns:p14="http://schemas.microsoft.com/office/powerpoint/2010/main" val="298027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jp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6"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sourceware.org/gdb/current/onlinedocs/gdb/"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ictresearchmethods.nl/"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42213" y="915566"/>
            <a:ext cx="5262477" cy="1008112"/>
          </a:xfrm>
        </p:spPr>
        <p:txBody>
          <a:bodyPr>
            <a:normAutofit fontScale="90000"/>
          </a:bodyPr>
          <a:lstStyle/>
          <a:p>
            <a:r>
              <a:rPr lang="nl-NL" dirty="0"/>
              <a:t>Embedded Systems: </a:t>
            </a:r>
            <a:r>
              <a:rPr lang="nl-NL" dirty="0" err="1"/>
              <a:t>Problem</a:t>
            </a:r>
            <a:r>
              <a:rPr lang="nl-NL" dirty="0"/>
              <a:t> </a:t>
            </a:r>
            <a:r>
              <a:rPr lang="nl-NL" dirty="0" err="1"/>
              <a:t>solving</a:t>
            </a:r>
            <a:endParaRPr lang="en-GB" dirty="0"/>
          </a:p>
        </p:txBody>
      </p:sp>
      <p:pic>
        <p:nvPicPr>
          <p:cNvPr id="4" name="Picture 3"/>
          <p:cNvPicPr>
            <a:picLocks noChangeAspect="1"/>
          </p:cNvPicPr>
          <p:nvPr/>
        </p:nvPicPr>
        <p:blipFill>
          <a:blip r:embed="rId3"/>
          <a:stretch>
            <a:fillRect/>
          </a:stretch>
        </p:blipFill>
        <p:spPr>
          <a:xfrm>
            <a:off x="2060076" y="2067694"/>
            <a:ext cx="2364275" cy="1474195"/>
          </a:xfrm>
          <a:prstGeom prst="rect">
            <a:avLst/>
          </a:prstGeom>
        </p:spPr>
      </p:pic>
      <p:pic>
        <p:nvPicPr>
          <p:cNvPr id="5" name="Picture 4"/>
          <p:cNvPicPr>
            <a:picLocks noChangeAspect="1"/>
          </p:cNvPicPr>
          <p:nvPr/>
        </p:nvPicPr>
        <p:blipFill>
          <a:blip r:embed="rId4"/>
          <a:stretch>
            <a:fillRect/>
          </a:stretch>
        </p:blipFill>
        <p:spPr>
          <a:xfrm>
            <a:off x="4697203" y="2164211"/>
            <a:ext cx="1912178" cy="1281159"/>
          </a:xfrm>
          <a:prstGeom prst="rect">
            <a:avLst/>
          </a:prstGeom>
        </p:spPr>
      </p:pic>
      <p:pic>
        <p:nvPicPr>
          <p:cNvPr id="3" name="Picture 2">
            <a:extLst>
              <a:ext uri="{FF2B5EF4-FFF2-40B4-BE49-F238E27FC236}">
                <a16:creationId xmlns:a16="http://schemas.microsoft.com/office/drawing/2014/main" id="{54CAA518-7F2B-AA43-AC14-2C25D5218D8B}"/>
              </a:ext>
            </a:extLst>
          </p:cNvPr>
          <p:cNvPicPr>
            <a:picLocks noChangeAspect="1"/>
          </p:cNvPicPr>
          <p:nvPr/>
        </p:nvPicPr>
        <p:blipFill>
          <a:blip r:embed="rId5"/>
          <a:stretch>
            <a:fillRect/>
          </a:stretch>
        </p:blipFill>
        <p:spPr>
          <a:xfrm>
            <a:off x="7155085" y="2166597"/>
            <a:ext cx="990600" cy="1295400"/>
          </a:xfrm>
          <a:prstGeom prst="rect">
            <a:avLst/>
          </a:prstGeom>
        </p:spPr>
      </p:pic>
    </p:spTree>
    <p:extLst>
      <p:ext uri="{BB962C8B-B14F-4D97-AF65-F5344CB8AC3E}">
        <p14:creationId xmlns:p14="http://schemas.microsoft.com/office/powerpoint/2010/main" val="3610630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359024" y="209272"/>
            <a:ext cx="8784976" cy="857250"/>
          </a:xfrm>
        </p:spPr>
        <p:txBody>
          <a:bodyPr>
            <a:normAutofit/>
          </a:bodyPr>
          <a:lstStyle/>
          <a:p>
            <a:pPr algn="l"/>
            <a:r>
              <a:rPr lang="en-GB" dirty="0"/>
              <a:t>Summary</a:t>
            </a:r>
          </a:p>
        </p:txBody>
      </p:sp>
      <p:sp>
        <p:nvSpPr>
          <p:cNvPr id="3" name="TextBox 2">
            <a:extLst>
              <a:ext uri="{FF2B5EF4-FFF2-40B4-BE49-F238E27FC236}">
                <a16:creationId xmlns:a16="http://schemas.microsoft.com/office/drawing/2014/main" id="{F9C4C134-8CA6-51F9-C615-91BC02910546}"/>
              </a:ext>
            </a:extLst>
          </p:cNvPr>
          <p:cNvSpPr txBox="1"/>
          <p:nvPr/>
        </p:nvSpPr>
        <p:spPr>
          <a:xfrm>
            <a:off x="651478" y="1197090"/>
            <a:ext cx="7736945" cy="2677656"/>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rgbClr val="FF0000"/>
                </a:solidFill>
              </a:rPr>
              <a:t>Do not use the ‘trial and error’.</a:t>
            </a:r>
          </a:p>
          <a:p>
            <a:pPr marL="285750" indent="-285750">
              <a:buFont typeface="Arial" panose="020B0604020202020204" pitchFamily="34" charset="0"/>
              <a:buChar char="•"/>
            </a:pPr>
            <a:r>
              <a:rPr lang="en-US" sz="2800" b="1" dirty="0">
                <a:solidFill>
                  <a:srgbClr val="FF0000"/>
                </a:solidFill>
              </a:rPr>
              <a:t>Take the time to check this presentation and follow the steps.</a:t>
            </a:r>
          </a:p>
          <a:p>
            <a:pPr marL="285750" indent="-285750">
              <a:buFont typeface="Arial" panose="020B0604020202020204" pitchFamily="34" charset="0"/>
              <a:buChar char="•"/>
            </a:pPr>
            <a:r>
              <a:rPr lang="en-US" sz="2800" b="1" dirty="0">
                <a:solidFill>
                  <a:srgbClr val="FF0000"/>
                </a:solidFill>
              </a:rPr>
              <a:t>Only ask for help when you have a concrete question and can show what you already did to narrow down the problem!</a:t>
            </a:r>
          </a:p>
        </p:txBody>
      </p:sp>
    </p:spTree>
    <p:extLst>
      <p:ext uri="{BB962C8B-B14F-4D97-AF65-F5344CB8AC3E}">
        <p14:creationId xmlns:p14="http://schemas.microsoft.com/office/powerpoint/2010/main" val="340084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359024" y="209272"/>
            <a:ext cx="8784976" cy="857250"/>
          </a:xfrm>
        </p:spPr>
        <p:txBody>
          <a:bodyPr>
            <a:normAutofit/>
          </a:bodyPr>
          <a:lstStyle/>
          <a:p>
            <a:pPr algn="l"/>
            <a:r>
              <a:rPr lang="en-GB" dirty="0"/>
              <a:t>And finally</a:t>
            </a:r>
          </a:p>
        </p:txBody>
      </p:sp>
      <p:pic>
        <p:nvPicPr>
          <p:cNvPr id="6" name="Picture 5">
            <a:extLst>
              <a:ext uri="{FF2B5EF4-FFF2-40B4-BE49-F238E27FC236}">
                <a16:creationId xmlns:a16="http://schemas.microsoft.com/office/drawing/2014/main" id="{9FA94751-9E47-E74C-BC4C-68DB9FA653FE}"/>
              </a:ext>
            </a:extLst>
          </p:cNvPr>
          <p:cNvPicPr>
            <a:picLocks noChangeAspect="1"/>
          </p:cNvPicPr>
          <p:nvPr/>
        </p:nvPicPr>
        <p:blipFill>
          <a:blip r:embed="rId3"/>
          <a:stretch>
            <a:fillRect/>
          </a:stretch>
        </p:blipFill>
        <p:spPr>
          <a:xfrm>
            <a:off x="2411760" y="1275606"/>
            <a:ext cx="4016548" cy="2859782"/>
          </a:xfrm>
          <a:prstGeom prst="rect">
            <a:avLst/>
          </a:prstGeom>
        </p:spPr>
      </p:pic>
    </p:spTree>
    <p:extLst>
      <p:ext uri="{BB962C8B-B14F-4D97-AF65-F5344CB8AC3E}">
        <p14:creationId xmlns:p14="http://schemas.microsoft.com/office/powerpoint/2010/main" val="174908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229600" cy="857250"/>
          </a:xfrm>
        </p:spPr>
        <p:txBody>
          <a:bodyPr/>
          <a:lstStyle/>
          <a:p>
            <a:pPr algn="l"/>
            <a:r>
              <a:rPr lang="en-GB" dirty="0"/>
              <a:t>Problem solving flowchart one component</a:t>
            </a:r>
          </a:p>
        </p:txBody>
      </p:sp>
      <p:sp>
        <p:nvSpPr>
          <p:cNvPr id="6" name="Terminator 5">
            <a:extLst>
              <a:ext uri="{FF2B5EF4-FFF2-40B4-BE49-F238E27FC236}">
                <a16:creationId xmlns:a16="http://schemas.microsoft.com/office/drawing/2014/main" id="{67A529CF-8226-1D4E-9ECC-81D14350CF18}"/>
              </a:ext>
            </a:extLst>
          </p:cNvPr>
          <p:cNvSpPr/>
          <p:nvPr/>
        </p:nvSpPr>
        <p:spPr>
          <a:xfrm>
            <a:off x="2129546" y="1053675"/>
            <a:ext cx="648072" cy="144016"/>
          </a:xfrm>
          <a:prstGeom prst="flowChartTerminator">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start</a:t>
            </a:r>
          </a:p>
        </p:txBody>
      </p:sp>
      <p:sp>
        <p:nvSpPr>
          <p:cNvPr id="7" name="Decision 6">
            <a:extLst>
              <a:ext uri="{FF2B5EF4-FFF2-40B4-BE49-F238E27FC236}">
                <a16:creationId xmlns:a16="http://schemas.microsoft.com/office/drawing/2014/main" id="{B98163DA-821B-374C-B733-B6B88684D9C7}"/>
              </a:ext>
            </a:extLst>
          </p:cNvPr>
          <p:cNvSpPr/>
          <p:nvPr/>
        </p:nvSpPr>
        <p:spPr>
          <a:xfrm>
            <a:off x="1679582" y="1561308"/>
            <a:ext cx="1548000" cy="675039"/>
          </a:xfrm>
          <a:prstGeom prst="flowChartDecisi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does “Hello World!” work?</a:t>
            </a:r>
          </a:p>
        </p:txBody>
      </p:sp>
      <p:sp>
        <p:nvSpPr>
          <p:cNvPr id="8" name="Process 7">
            <a:extLst>
              <a:ext uri="{FF2B5EF4-FFF2-40B4-BE49-F238E27FC236}">
                <a16:creationId xmlns:a16="http://schemas.microsoft.com/office/drawing/2014/main" id="{C1764E52-3554-204C-9465-6FC309A284AE}"/>
              </a:ext>
            </a:extLst>
          </p:cNvPr>
          <p:cNvSpPr/>
          <p:nvPr/>
        </p:nvSpPr>
        <p:spPr>
          <a:xfrm>
            <a:off x="988431" y="3400741"/>
            <a:ext cx="936104" cy="609865"/>
          </a:xfrm>
          <a:prstGeom prst="flowChartProcess">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tx1"/>
                </a:solidFill>
              </a:rPr>
              <a:t>back to ”Hello World!” example on standard image</a:t>
            </a:r>
          </a:p>
        </p:txBody>
      </p:sp>
      <p:sp>
        <p:nvSpPr>
          <p:cNvPr id="9" name="Terminator 8">
            <a:extLst>
              <a:ext uri="{FF2B5EF4-FFF2-40B4-BE49-F238E27FC236}">
                <a16:creationId xmlns:a16="http://schemas.microsoft.com/office/drawing/2014/main" id="{EFE91FE6-8B7D-7045-B21D-20B8449479DE}"/>
              </a:ext>
            </a:extLst>
          </p:cNvPr>
          <p:cNvSpPr/>
          <p:nvPr/>
        </p:nvSpPr>
        <p:spPr>
          <a:xfrm>
            <a:off x="3076663" y="4563003"/>
            <a:ext cx="648072" cy="144016"/>
          </a:xfrm>
          <a:prstGeom prst="flowChartTerminator">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end</a:t>
            </a:r>
          </a:p>
        </p:txBody>
      </p:sp>
      <p:sp>
        <p:nvSpPr>
          <p:cNvPr id="11" name="Decision 10">
            <a:extLst>
              <a:ext uri="{FF2B5EF4-FFF2-40B4-BE49-F238E27FC236}">
                <a16:creationId xmlns:a16="http://schemas.microsoft.com/office/drawing/2014/main" id="{431EDAA0-55D8-FF40-A883-E81A9FBE6F79}"/>
              </a:ext>
            </a:extLst>
          </p:cNvPr>
          <p:cNvSpPr/>
          <p:nvPr/>
        </p:nvSpPr>
        <p:spPr>
          <a:xfrm>
            <a:off x="3653984" y="2149514"/>
            <a:ext cx="1548000" cy="675039"/>
          </a:xfrm>
          <a:prstGeom prst="flowChartDecisi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is the relevant code being executed?</a:t>
            </a:r>
          </a:p>
        </p:txBody>
      </p:sp>
      <p:sp>
        <p:nvSpPr>
          <p:cNvPr id="12" name="Process 11">
            <a:extLst>
              <a:ext uri="{FF2B5EF4-FFF2-40B4-BE49-F238E27FC236}">
                <a16:creationId xmlns:a16="http://schemas.microsoft.com/office/drawing/2014/main" id="{5386800F-89F9-4B4B-9C85-6E564BEA7D75}"/>
              </a:ext>
            </a:extLst>
          </p:cNvPr>
          <p:cNvSpPr/>
          <p:nvPr/>
        </p:nvSpPr>
        <p:spPr>
          <a:xfrm>
            <a:off x="2806633" y="3395784"/>
            <a:ext cx="1188132" cy="609865"/>
          </a:xfrm>
          <a:prstGeom prst="flowChartProcess">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tx1"/>
                </a:solidFill>
              </a:rPr>
              <a:t>check:</a:t>
            </a:r>
          </a:p>
          <a:p>
            <a:pPr marL="171450" indent="-171450">
              <a:buFont typeface="Arial" panose="020B0604020202020204" pitchFamily="34" charset="0"/>
              <a:buChar char="•"/>
            </a:pPr>
            <a:r>
              <a:rPr lang="en-US" sz="900" dirty="0">
                <a:solidFill>
                  <a:schemeClr val="tx1"/>
                </a:solidFill>
              </a:rPr>
              <a:t>interrupt settings</a:t>
            </a:r>
          </a:p>
          <a:p>
            <a:pPr marL="171450" indent="-171450">
              <a:buFont typeface="Arial" panose="020B0604020202020204" pitchFamily="34" charset="0"/>
              <a:buChar char="•"/>
            </a:pPr>
            <a:r>
              <a:rPr lang="en-US" sz="900" dirty="0">
                <a:solidFill>
                  <a:schemeClr val="tx1"/>
                </a:solidFill>
              </a:rPr>
              <a:t>blocking code</a:t>
            </a:r>
          </a:p>
          <a:p>
            <a:pPr marL="171450" indent="-171450">
              <a:buFont typeface="Arial" panose="020B0604020202020204" pitchFamily="34" charset="0"/>
              <a:buChar char="•"/>
            </a:pPr>
            <a:r>
              <a:rPr lang="en-US" sz="900" dirty="0">
                <a:solidFill>
                  <a:schemeClr val="tx1"/>
                </a:solidFill>
              </a:rPr>
              <a:t>hardware setup</a:t>
            </a:r>
          </a:p>
        </p:txBody>
      </p:sp>
      <p:sp>
        <p:nvSpPr>
          <p:cNvPr id="13" name="Process 12">
            <a:extLst>
              <a:ext uri="{FF2B5EF4-FFF2-40B4-BE49-F238E27FC236}">
                <a16:creationId xmlns:a16="http://schemas.microsoft.com/office/drawing/2014/main" id="{DCA6A058-F522-0B45-A1CC-5F4229895EC5}"/>
              </a:ext>
            </a:extLst>
          </p:cNvPr>
          <p:cNvSpPr/>
          <p:nvPr/>
        </p:nvSpPr>
        <p:spPr>
          <a:xfrm>
            <a:off x="4624835" y="3400740"/>
            <a:ext cx="1944216" cy="609865"/>
          </a:xfrm>
          <a:prstGeom prst="flowChartProcess">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tx1"/>
                </a:solidFill>
              </a:rPr>
              <a:t>check:</a:t>
            </a:r>
          </a:p>
          <a:p>
            <a:pPr marL="171450" indent="-171450">
              <a:buFont typeface="Arial" panose="020B0604020202020204" pitchFamily="34" charset="0"/>
              <a:buChar char="•"/>
            </a:pPr>
            <a:r>
              <a:rPr lang="en-US" sz="900" dirty="0">
                <a:solidFill>
                  <a:schemeClr val="tx1"/>
                </a:solidFill>
              </a:rPr>
              <a:t>registers settings</a:t>
            </a:r>
          </a:p>
          <a:p>
            <a:pPr marL="171450" indent="-171450">
              <a:buFont typeface="Arial" panose="020B0604020202020204" pitchFamily="34" charset="0"/>
              <a:buChar char="•"/>
            </a:pPr>
            <a:r>
              <a:rPr lang="en-US" sz="900" dirty="0">
                <a:solidFill>
                  <a:schemeClr val="tx1"/>
                </a:solidFill>
              </a:rPr>
              <a:t>reduce to simplest POC possible</a:t>
            </a:r>
          </a:p>
          <a:p>
            <a:pPr marL="171450" indent="-171450">
              <a:buFont typeface="Arial" panose="020B0604020202020204" pitchFamily="34" charset="0"/>
              <a:buChar char="•"/>
            </a:pPr>
            <a:r>
              <a:rPr lang="en-US" sz="900" dirty="0">
                <a:solidFill>
                  <a:schemeClr val="tx1"/>
                </a:solidFill>
              </a:rPr>
              <a:t>hardware setup</a:t>
            </a:r>
          </a:p>
        </p:txBody>
      </p:sp>
      <p:cxnSp>
        <p:nvCxnSpPr>
          <p:cNvPr id="10" name="Straight Arrow Connector 9">
            <a:extLst>
              <a:ext uri="{FF2B5EF4-FFF2-40B4-BE49-F238E27FC236}">
                <a16:creationId xmlns:a16="http://schemas.microsoft.com/office/drawing/2014/main" id="{BB74E003-4E18-F741-B7A4-F2B223654689}"/>
              </a:ext>
            </a:extLst>
          </p:cNvPr>
          <p:cNvCxnSpPr>
            <a:cxnSpLocks/>
            <a:stCxn id="6" idx="2"/>
            <a:endCxn id="7" idx="0"/>
          </p:cNvCxnSpPr>
          <p:nvPr/>
        </p:nvCxnSpPr>
        <p:spPr>
          <a:xfrm>
            <a:off x="2453582" y="1197691"/>
            <a:ext cx="0" cy="3636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2709F4D-62A7-9940-937B-14396B07DC01}"/>
              </a:ext>
            </a:extLst>
          </p:cNvPr>
          <p:cNvCxnSpPr>
            <a:cxnSpLocks/>
            <a:stCxn id="7" idx="3"/>
          </p:cNvCxnSpPr>
          <p:nvPr/>
        </p:nvCxnSpPr>
        <p:spPr>
          <a:xfrm>
            <a:off x="3227582" y="1898828"/>
            <a:ext cx="1200402" cy="1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C09181-9EDD-AC40-A943-7DF8401154B6}"/>
              </a:ext>
            </a:extLst>
          </p:cNvPr>
          <p:cNvCxnSpPr>
            <a:cxnSpLocks/>
          </p:cNvCxnSpPr>
          <p:nvPr/>
        </p:nvCxnSpPr>
        <p:spPr>
          <a:xfrm>
            <a:off x="4427984" y="1898827"/>
            <a:ext cx="0" cy="250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9B628BC-061D-6644-8232-297EE319C4C7}"/>
              </a:ext>
            </a:extLst>
          </p:cNvPr>
          <p:cNvCxnSpPr>
            <a:cxnSpLocks/>
            <a:endCxn id="7" idx="1"/>
          </p:cNvCxnSpPr>
          <p:nvPr/>
        </p:nvCxnSpPr>
        <p:spPr>
          <a:xfrm>
            <a:off x="1453670" y="1898828"/>
            <a:ext cx="2259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F578B09-216B-AF4C-B616-703D8FCD753C}"/>
              </a:ext>
            </a:extLst>
          </p:cNvPr>
          <p:cNvCxnSpPr>
            <a:cxnSpLocks/>
          </p:cNvCxnSpPr>
          <p:nvPr/>
        </p:nvCxnSpPr>
        <p:spPr>
          <a:xfrm>
            <a:off x="1461421" y="1904874"/>
            <a:ext cx="9287" cy="14958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5358FC-0BF7-DF49-A71B-717697E48089}"/>
              </a:ext>
            </a:extLst>
          </p:cNvPr>
          <p:cNvCxnSpPr>
            <a:cxnSpLocks/>
            <a:stCxn id="11" idx="3"/>
          </p:cNvCxnSpPr>
          <p:nvPr/>
        </p:nvCxnSpPr>
        <p:spPr>
          <a:xfrm>
            <a:off x="5201984" y="2487034"/>
            <a:ext cx="414219" cy="9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26781A9-BE1D-1641-80BB-18D392646A6C}"/>
              </a:ext>
            </a:extLst>
          </p:cNvPr>
          <p:cNvCxnSpPr>
            <a:cxnSpLocks/>
            <a:endCxn id="13" idx="0"/>
          </p:cNvCxnSpPr>
          <p:nvPr/>
        </p:nvCxnSpPr>
        <p:spPr>
          <a:xfrm>
            <a:off x="5596943" y="2499742"/>
            <a:ext cx="0" cy="900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E4492B8-C895-D149-97D4-10028E5C517B}"/>
              </a:ext>
            </a:extLst>
          </p:cNvPr>
          <p:cNvCxnSpPr>
            <a:cxnSpLocks/>
            <a:endCxn id="11" idx="1"/>
          </p:cNvCxnSpPr>
          <p:nvPr/>
        </p:nvCxnSpPr>
        <p:spPr>
          <a:xfrm flipV="1">
            <a:off x="3400699" y="2487034"/>
            <a:ext cx="253285" cy="1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A06FDD6-FD95-934C-9B58-F1D165867A37}"/>
              </a:ext>
            </a:extLst>
          </p:cNvPr>
          <p:cNvCxnSpPr>
            <a:cxnSpLocks/>
          </p:cNvCxnSpPr>
          <p:nvPr/>
        </p:nvCxnSpPr>
        <p:spPr>
          <a:xfrm>
            <a:off x="3400699" y="2480768"/>
            <a:ext cx="0" cy="912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04AA135-DEC8-E147-840A-19FB80D89BC0}"/>
              </a:ext>
            </a:extLst>
          </p:cNvPr>
          <p:cNvCxnSpPr>
            <a:cxnSpLocks/>
            <a:stCxn id="8" idx="2"/>
          </p:cNvCxnSpPr>
          <p:nvPr/>
        </p:nvCxnSpPr>
        <p:spPr>
          <a:xfrm>
            <a:off x="1456483" y="4010606"/>
            <a:ext cx="0" cy="307787"/>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E0B34CE-D3CA-894E-A279-71B5E89F536F}"/>
              </a:ext>
            </a:extLst>
          </p:cNvPr>
          <p:cNvCxnSpPr>
            <a:cxnSpLocks/>
            <a:stCxn id="12" idx="2"/>
          </p:cNvCxnSpPr>
          <p:nvPr/>
        </p:nvCxnSpPr>
        <p:spPr>
          <a:xfrm>
            <a:off x="3400699" y="4005649"/>
            <a:ext cx="0" cy="307787"/>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EF0BF97-EF85-D244-8044-932D305C928C}"/>
              </a:ext>
            </a:extLst>
          </p:cNvPr>
          <p:cNvCxnSpPr>
            <a:cxnSpLocks/>
          </p:cNvCxnSpPr>
          <p:nvPr/>
        </p:nvCxnSpPr>
        <p:spPr>
          <a:xfrm>
            <a:off x="5580342" y="4005649"/>
            <a:ext cx="0" cy="307787"/>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810E929-D2AD-0242-9796-AB1902AEC949}"/>
              </a:ext>
            </a:extLst>
          </p:cNvPr>
          <p:cNvCxnSpPr>
            <a:cxnSpLocks/>
          </p:cNvCxnSpPr>
          <p:nvPr/>
        </p:nvCxnSpPr>
        <p:spPr>
          <a:xfrm>
            <a:off x="1456483" y="4313436"/>
            <a:ext cx="41404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FADFC0C-8E59-8143-9D37-D7E2D2DA1EBD}"/>
              </a:ext>
            </a:extLst>
          </p:cNvPr>
          <p:cNvCxnSpPr>
            <a:cxnSpLocks/>
          </p:cNvCxnSpPr>
          <p:nvPr/>
        </p:nvCxnSpPr>
        <p:spPr>
          <a:xfrm>
            <a:off x="3400699" y="4316721"/>
            <a:ext cx="0" cy="246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7C89130F-0383-8D45-B5AC-6CD0C0698E02}"/>
              </a:ext>
            </a:extLst>
          </p:cNvPr>
          <p:cNvSpPr txBox="1"/>
          <p:nvPr/>
        </p:nvSpPr>
        <p:spPr>
          <a:xfrm>
            <a:off x="3192529" y="1648110"/>
            <a:ext cx="360040" cy="230832"/>
          </a:xfrm>
          <a:prstGeom prst="rect">
            <a:avLst/>
          </a:prstGeom>
          <a:noFill/>
        </p:spPr>
        <p:txBody>
          <a:bodyPr wrap="square" rtlCol="0">
            <a:spAutoFit/>
          </a:bodyPr>
          <a:lstStyle/>
          <a:p>
            <a:r>
              <a:rPr lang="en-US" sz="900" dirty="0"/>
              <a:t>yes</a:t>
            </a:r>
          </a:p>
        </p:txBody>
      </p:sp>
      <p:sp>
        <p:nvSpPr>
          <p:cNvPr id="62" name="TextBox 61">
            <a:extLst>
              <a:ext uri="{FF2B5EF4-FFF2-40B4-BE49-F238E27FC236}">
                <a16:creationId xmlns:a16="http://schemas.microsoft.com/office/drawing/2014/main" id="{B59B1355-BC64-E74F-897F-5F18D5A147B6}"/>
              </a:ext>
            </a:extLst>
          </p:cNvPr>
          <p:cNvSpPr txBox="1"/>
          <p:nvPr/>
        </p:nvSpPr>
        <p:spPr>
          <a:xfrm>
            <a:off x="827584" y="1655308"/>
            <a:ext cx="976024" cy="230832"/>
          </a:xfrm>
          <a:prstGeom prst="rect">
            <a:avLst/>
          </a:prstGeom>
          <a:noFill/>
        </p:spPr>
        <p:txBody>
          <a:bodyPr wrap="square" rtlCol="0">
            <a:spAutoFit/>
          </a:bodyPr>
          <a:lstStyle/>
          <a:p>
            <a:r>
              <a:rPr lang="en-US" sz="900" dirty="0"/>
              <a:t>no / don’t know</a:t>
            </a:r>
          </a:p>
        </p:txBody>
      </p:sp>
      <p:sp>
        <p:nvSpPr>
          <p:cNvPr id="63" name="TextBox 62">
            <a:extLst>
              <a:ext uri="{FF2B5EF4-FFF2-40B4-BE49-F238E27FC236}">
                <a16:creationId xmlns:a16="http://schemas.microsoft.com/office/drawing/2014/main" id="{64AC8C4D-FA3D-9247-A15F-D4D989A72595}"/>
              </a:ext>
            </a:extLst>
          </p:cNvPr>
          <p:cNvSpPr txBox="1"/>
          <p:nvPr/>
        </p:nvSpPr>
        <p:spPr>
          <a:xfrm>
            <a:off x="5005870" y="2222966"/>
            <a:ext cx="360040" cy="230832"/>
          </a:xfrm>
          <a:prstGeom prst="rect">
            <a:avLst/>
          </a:prstGeom>
          <a:noFill/>
        </p:spPr>
        <p:txBody>
          <a:bodyPr wrap="square" rtlCol="0">
            <a:spAutoFit/>
          </a:bodyPr>
          <a:lstStyle/>
          <a:p>
            <a:r>
              <a:rPr lang="en-US" sz="900" dirty="0"/>
              <a:t>yes</a:t>
            </a:r>
          </a:p>
        </p:txBody>
      </p:sp>
      <p:sp>
        <p:nvSpPr>
          <p:cNvPr id="64" name="TextBox 63">
            <a:extLst>
              <a:ext uri="{FF2B5EF4-FFF2-40B4-BE49-F238E27FC236}">
                <a16:creationId xmlns:a16="http://schemas.microsoft.com/office/drawing/2014/main" id="{CCBF1E56-3DE7-F24E-878F-EC0B8678873E}"/>
              </a:ext>
            </a:extLst>
          </p:cNvPr>
          <p:cNvSpPr txBox="1"/>
          <p:nvPr/>
        </p:nvSpPr>
        <p:spPr>
          <a:xfrm>
            <a:off x="3317635" y="2237462"/>
            <a:ext cx="360040" cy="230832"/>
          </a:xfrm>
          <a:prstGeom prst="rect">
            <a:avLst/>
          </a:prstGeom>
          <a:noFill/>
        </p:spPr>
        <p:txBody>
          <a:bodyPr wrap="square" rtlCol="0">
            <a:spAutoFit/>
          </a:bodyPr>
          <a:lstStyle/>
          <a:p>
            <a:r>
              <a:rPr lang="en-US" sz="900" dirty="0"/>
              <a:t>no</a:t>
            </a:r>
          </a:p>
        </p:txBody>
      </p:sp>
      <p:sp>
        <p:nvSpPr>
          <p:cNvPr id="28" name="TextBox 27">
            <a:extLst>
              <a:ext uri="{FF2B5EF4-FFF2-40B4-BE49-F238E27FC236}">
                <a16:creationId xmlns:a16="http://schemas.microsoft.com/office/drawing/2014/main" id="{0E095F69-B8FF-3F49-A4A9-93208CAAAB4A}"/>
              </a:ext>
            </a:extLst>
          </p:cNvPr>
          <p:cNvSpPr txBox="1"/>
          <p:nvPr/>
        </p:nvSpPr>
        <p:spPr>
          <a:xfrm>
            <a:off x="6643488" y="1567569"/>
            <a:ext cx="2015265" cy="1015663"/>
          </a:xfrm>
          <a:prstGeom prst="rect">
            <a:avLst/>
          </a:prstGeom>
          <a:solidFill>
            <a:srgbClr val="FFFF00">
              <a:alpha val="57000"/>
            </a:srgbClr>
          </a:solidFill>
        </p:spPr>
        <p:txBody>
          <a:bodyPr wrap="square" rtlCol="0">
            <a:spAutoFit/>
          </a:bodyPr>
          <a:lstStyle/>
          <a:p>
            <a:r>
              <a:rPr lang="en-US" sz="1200" b="1" i="1" dirty="0"/>
              <a:t>Note:</a:t>
            </a:r>
            <a:endParaRPr lang="en-US" sz="1200" dirty="0">
              <a:latin typeface="Courier" pitchFamily="2" charset="0"/>
            </a:endParaRPr>
          </a:p>
          <a:p>
            <a:pPr marL="285750" indent="-285750">
              <a:buFont typeface="Arial" panose="020B0604020202020204" pitchFamily="34" charset="0"/>
              <a:buChar char="•"/>
            </a:pPr>
            <a:r>
              <a:rPr lang="en-US" sz="1200" dirty="0"/>
              <a:t>With multiple problems it might be needed to run through the flowchart multiple times</a:t>
            </a:r>
          </a:p>
        </p:txBody>
      </p:sp>
      <p:sp>
        <p:nvSpPr>
          <p:cNvPr id="32" name="TextBox 31">
            <a:extLst>
              <a:ext uri="{FF2B5EF4-FFF2-40B4-BE49-F238E27FC236}">
                <a16:creationId xmlns:a16="http://schemas.microsoft.com/office/drawing/2014/main" id="{D96FF9F2-524A-874E-A175-B846B1F12C00}"/>
              </a:ext>
            </a:extLst>
          </p:cNvPr>
          <p:cNvSpPr txBox="1"/>
          <p:nvPr/>
        </p:nvSpPr>
        <p:spPr>
          <a:xfrm>
            <a:off x="6912737" y="2915886"/>
            <a:ext cx="1594294" cy="1569660"/>
          </a:xfrm>
          <a:prstGeom prst="rect">
            <a:avLst/>
          </a:prstGeom>
          <a:solidFill>
            <a:srgbClr val="FFC000">
              <a:alpha val="57000"/>
            </a:srgbClr>
          </a:solidFill>
        </p:spPr>
        <p:txBody>
          <a:bodyPr wrap="square" rtlCol="0">
            <a:spAutoFit/>
          </a:bodyPr>
          <a:lstStyle/>
          <a:p>
            <a:r>
              <a:rPr lang="en-US" sz="1200" b="1" i="1" dirty="0"/>
              <a:t>Discussion:</a:t>
            </a:r>
          </a:p>
          <a:p>
            <a:pPr marL="285750" indent="-285750">
              <a:buFont typeface="Arial" panose="020B0604020202020204" pitchFamily="34" charset="0"/>
              <a:buChar char="•"/>
            </a:pPr>
            <a:r>
              <a:rPr lang="en-US" sz="1200" dirty="0">
                <a:latin typeface="Courier" pitchFamily="2" charset="0"/>
              </a:rPr>
              <a:t>How can an incorrect hardware setup result in code not being executed?</a:t>
            </a:r>
            <a:endParaRPr lang="en-US" sz="1200" dirty="0"/>
          </a:p>
        </p:txBody>
      </p:sp>
    </p:spTree>
    <p:extLst>
      <p:ext uri="{BB962C8B-B14F-4D97-AF65-F5344CB8AC3E}">
        <p14:creationId xmlns:p14="http://schemas.microsoft.com/office/powerpoint/2010/main" val="1354007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06375"/>
            <a:ext cx="8229600" cy="857250"/>
          </a:xfrm>
        </p:spPr>
        <p:txBody>
          <a:bodyPr>
            <a:normAutofit fontScale="90000"/>
          </a:bodyPr>
          <a:lstStyle/>
          <a:p>
            <a:pPr algn="l"/>
            <a:r>
              <a:rPr lang="en-GB" dirty="0"/>
              <a:t>Problem solving flowchart multiple components</a:t>
            </a:r>
          </a:p>
        </p:txBody>
      </p:sp>
      <p:sp>
        <p:nvSpPr>
          <p:cNvPr id="6" name="Terminator 5">
            <a:extLst>
              <a:ext uri="{FF2B5EF4-FFF2-40B4-BE49-F238E27FC236}">
                <a16:creationId xmlns:a16="http://schemas.microsoft.com/office/drawing/2014/main" id="{67A529CF-8226-1D4E-9ECC-81D14350CF18}"/>
              </a:ext>
            </a:extLst>
          </p:cNvPr>
          <p:cNvSpPr/>
          <p:nvPr/>
        </p:nvSpPr>
        <p:spPr>
          <a:xfrm>
            <a:off x="2129546" y="1053675"/>
            <a:ext cx="648072" cy="144016"/>
          </a:xfrm>
          <a:prstGeom prst="flowChartTerminator">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start</a:t>
            </a:r>
          </a:p>
        </p:txBody>
      </p:sp>
      <p:sp>
        <p:nvSpPr>
          <p:cNvPr id="7" name="Decision 6">
            <a:extLst>
              <a:ext uri="{FF2B5EF4-FFF2-40B4-BE49-F238E27FC236}">
                <a16:creationId xmlns:a16="http://schemas.microsoft.com/office/drawing/2014/main" id="{B98163DA-821B-374C-B733-B6B88684D9C7}"/>
              </a:ext>
            </a:extLst>
          </p:cNvPr>
          <p:cNvSpPr/>
          <p:nvPr/>
        </p:nvSpPr>
        <p:spPr>
          <a:xfrm>
            <a:off x="1679582" y="1561308"/>
            <a:ext cx="1548000" cy="675039"/>
          </a:xfrm>
          <a:prstGeom prst="flowChartDecisi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do components work in isolation?</a:t>
            </a:r>
          </a:p>
        </p:txBody>
      </p:sp>
      <p:sp>
        <p:nvSpPr>
          <p:cNvPr id="8" name="Process 7">
            <a:extLst>
              <a:ext uri="{FF2B5EF4-FFF2-40B4-BE49-F238E27FC236}">
                <a16:creationId xmlns:a16="http://schemas.microsoft.com/office/drawing/2014/main" id="{C1764E52-3554-204C-9465-6FC309A284AE}"/>
              </a:ext>
            </a:extLst>
          </p:cNvPr>
          <p:cNvSpPr/>
          <p:nvPr/>
        </p:nvSpPr>
        <p:spPr>
          <a:xfrm>
            <a:off x="988431" y="3400741"/>
            <a:ext cx="936104" cy="609865"/>
          </a:xfrm>
          <a:prstGeom prst="flowChartProcess">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tx1"/>
                </a:solidFill>
              </a:rPr>
              <a:t>go to debugging one component flowchart</a:t>
            </a:r>
          </a:p>
        </p:txBody>
      </p:sp>
      <p:sp>
        <p:nvSpPr>
          <p:cNvPr id="9" name="Terminator 8">
            <a:extLst>
              <a:ext uri="{FF2B5EF4-FFF2-40B4-BE49-F238E27FC236}">
                <a16:creationId xmlns:a16="http://schemas.microsoft.com/office/drawing/2014/main" id="{EFE91FE6-8B7D-7045-B21D-20B8449479DE}"/>
              </a:ext>
            </a:extLst>
          </p:cNvPr>
          <p:cNvSpPr/>
          <p:nvPr/>
        </p:nvSpPr>
        <p:spPr>
          <a:xfrm>
            <a:off x="3076663" y="4563003"/>
            <a:ext cx="648072" cy="144016"/>
          </a:xfrm>
          <a:prstGeom prst="flowChartTerminator">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end</a:t>
            </a:r>
          </a:p>
        </p:txBody>
      </p:sp>
      <p:sp>
        <p:nvSpPr>
          <p:cNvPr id="11" name="Decision 10">
            <a:extLst>
              <a:ext uri="{FF2B5EF4-FFF2-40B4-BE49-F238E27FC236}">
                <a16:creationId xmlns:a16="http://schemas.microsoft.com/office/drawing/2014/main" id="{431EDAA0-55D8-FF40-A883-E81A9FBE6F79}"/>
              </a:ext>
            </a:extLst>
          </p:cNvPr>
          <p:cNvSpPr/>
          <p:nvPr/>
        </p:nvSpPr>
        <p:spPr>
          <a:xfrm>
            <a:off x="3653984" y="2149514"/>
            <a:ext cx="1548000" cy="675039"/>
          </a:xfrm>
          <a:prstGeom prst="flowChartDecision">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is the relevant code being executed?</a:t>
            </a:r>
          </a:p>
        </p:txBody>
      </p:sp>
      <p:sp>
        <p:nvSpPr>
          <p:cNvPr id="12" name="Process 11">
            <a:extLst>
              <a:ext uri="{FF2B5EF4-FFF2-40B4-BE49-F238E27FC236}">
                <a16:creationId xmlns:a16="http://schemas.microsoft.com/office/drawing/2014/main" id="{5386800F-89F9-4B4B-9C85-6E564BEA7D75}"/>
              </a:ext>
            </a:extLst>
          </p:cNvPr>
          <p:cNvSpPr/>
          <p:nvPr/>
        </p:nvSpPr>
        <p:spPr>
          <a:xfrm>
            <a:off x="2545015" y="3395784"/>
            <a:ext cx="1715426" cy="609865"/>
          </a:xfrm>
          <a:prstGeom prst="flowChartProcess">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tx1"/>
                </a:solidFill>
              </a:rPr>
              <a:t>check:</a:t>
            </a:r>
          </a:p>
          <a:p>
            <a:pPr marL="171450" indent="-171450">
              <a:buFont typeface="Arial" panose="020B0604020202020204" pitchFamily="34" charset="0"/>
              <a:buChar char="•"/>
            </a:pPr>
            <a:r>
              <a:rPr lang="en-US" sz="900" dirty="0">
                <a:solidFill>
                  <a:schemeClr val="tx1"/>
                </a:solidFill>
              </a:rPr>
              <a:t>thread and interrupt priority</a:t>
            </a:r>
          </a:p>
          <a:p>
            <a:pPr marL="171450" indent="-171450">
              <a:buFont typeface="Arial" panose="020B0604020202020204" pitchFamily="34" charset="0"/>
              <a:buChar char="•"/>
            </a:pPr>
            <a:r>
              <a:rPr lang="en-US" sz="900" dirty="0">
                <a:solidFill>
                  <a:schemeClr val="tx1"/>
                </a:solidFill>
              </a:rPr>
              <a:t>blocking code</a:t>
            </a:r>
          </a:p>
          <a:p>
            <a:pPr marL="171450" indent="-171450">
              <a:buFont typeface="Arial" panose="020B0604020202020204" pitchFamily="34" charset="0"/>
              <a:buChar char="•"/>
            </a:pPr>
            <a:r>
              <a:rPr lang="en-US" sz="900" dirty="0">
                <a:solidFill>
                  <a:schemeClr val="tx1"/>
                </a:solidFill>
              </a:rPr>
              <a:t>hardware changes</a:t>
            </a:r>
          </a:p>
        </p:txBody>
      </p:sp>
      <p:sp>
        <p:nvSpPr>
          <p:cNvPr id="13" name="Process 12">
            <a:extLst>
              <a:ext uri="{FF2B5EF4-FFF2-40B4-BE49-F238E27FC236}">
                <a16:creationId xmlns:a16="http://schemas.microsoft.com/office/drawing/2014/main" id="{DCA6A058-F522-0B45-A1CC-5F4229895EC5}"/>
              </a:ext>
            </a:extLst>
          </p:cNvPr>
          <p:cNvSpPr/>
          <p:nvPr/>
        </p:nvSpPr>
        <p:spPr>
          <a:xfrm>
            <a:off x="4571022" y="3233713"/>
            <a:ext cx="2018639" cy="771935"/>
          </a:xfrm>
          <a:prstGeom prst="flowChartProcess">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tx1"/>
                </a:solidFill>
              </a:rPr>
              <a:t>check:</a:t>
            </a:r>
          </a:p>
          <a:p>
            <a:pPr marL="171450" indent="-171450">
              <a:buFont typeface="Arial" panose="020B0604020202020204" pitchFamily="34" charset="0"/>
              <a:buChar char="•"/>
            </a:pPr>
            <a:r>
              <a:rPr lang="en-US" sz="900" dirty="0">
                <a:solidFill>
                  <a:schemeClr val="tx1"/>
                </a:solidFill>
              </a:rPr>
              <a:t>input data for relevant component</a:t>
            </a:r>
          </a:p>
          <a:p>
            <a:pPr marL="171450" indent="-171450">
              <a:buFont typeface="Arial" panose="020B0604020202020204" pitchFamily="34" charset="0"/>
              <a:buChar char="•"/>
            </a:pPr>
            <a:r>
              <a:rPr lang="en-US" sz="900" dirty="0">
                <a:solidFill>
                  <a:schemeClr val="tx1"/>
                </a:solidFill>
              </a:rPr>
              <a:t>global resources</a:t>
            </a:r>
          </a:p>
          <a:p>
            <a:pPr marL="171450" indent="-171450">
              <a:buFont typeface="Arial" panose="020B0604020202020204" pitchFamily="34" charset="0"/>
              <a:buChar char="•"/>
            </a:pPr>
            <a:r>
              <a:rPr lang="en-US" sz="900" dirty="0">
                <a:solidFill>
                  <a:schemeClr val="tx1"/>
                </a:solidFill>
              </a:rPr>
              <a:t>memory usage</a:t>
            </a:r>
          </a:p>
          <a:p>
            <a:pPr marL="171450" indent="-171450">
              <a:buFont typeface="Arial" panose="020B0604020202020204" pitchFamily="34" charset="0"/>
              <a:buChar char="•"/>
            </a:pPr>
            <a:r>
              <a:rPr lang="en-US" sz="900" dirty="0">
                <a:solidFill>
                  <a:schemeClr val="tx1"/>
                </a:solidFill>
              </a:rPr>
              <a:t>hardware changes</a:t>
            </a:r>
          </a:p>
        </p:txBody>
      </p:sp>
      <p:cxnSp>
        <p:nvCxnSpPr>
          <p:cNvPr id="10" name="Straight Arrow Connector 9">
            <a:extLst>
              <a:ext uri="{FF2B5EF4-FFF2-40B4-BE49-F238E27FC236}">
                <a16:creationId xmlns:a16="http://schemas.microsoft.com/office/drawing/2014/main" id="{BB74E003-4E18-F741-B7A4-F2B223654689}"/>
              </a:ext>
            </a:extLst>
          </p:cNvPr>
          <p:cNvCxnSpPr>
            <a:cxnSpLocks/>
            <a:stCxn id="6" idx="2"/>
            <a:endCxn id="7" idx="0"/>
          </p:cNvCxnSpPr>
          <p:nvPr/>
        </p:nvCxnSpPr>
        <p:spPr>
          <a:xfrm>
            <a:off x="2453582" y="1197691"/>
            <a:ext cx="0" cy="3636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2709F4D-62A7-9940-937B-14396B07DC01}"/>
              </a:ext>
            </a:extLst>
          </p:cNvPr>
          <p:cNvCxnSpPr>
            <a:cxnSpLocks/>
            <a:stCxn id="7" idx="3"/>
          </p:cNvCxnSpPr>
          <p:nvPr/>
        </p:nvCxnSpPr>
        <p:spPr>
          <a:xfrm>
            <a:off x="3227582" y="1898828"/>
            <a:ext cx="1200402" cy="1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C09181-9EDD-AC40-A943-7DF8401154B6}"/>
              </a:ext>
            </a:extLst>
          </p:cNvPr>
          <p:cNvCxnSpPr>
            <a:cxnSpLocks/>
          </p:cNvCxnSpPr>
          <p:nvPr/>
        </p:nvCxnSpPr>
        <p:spPr>
          <a:xfrm>
            <a:off x="4427984" y="1898827"/>
            <a:ext cx="0" cy="250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9B628BC-061D-6644-8232-297EE319C4C7}"/>
              </a:ext>
            </a:extLst>
          </p:cNvPr>
          <p:cNvCxnSpPr>
            <a:cxnSpLocks/>
            <a:endCxn id="7" idx="1"/>
          </p:cNvCxnSpPr>
          <p:nvPr/>
        </p:nvCxnSpPr>
        <p:spPr>
          <a:xfrm>
            <a:off x="1453670" y="1898828"/>
            <a:ext cx="2259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F578B09-216B-AF4C-B616-703D8FCD753C}"/>
              </a:ext>
            </a:extLst>
          </p:cNvPr>
          <p:cNvCxnSpPr>
            <a:cxnSpLocks/>
          </p:cNvCxnSpPr>
          <p:nvPr/>
        </p:nvCxnSpPr>
        <p:spPr>
          <a:xfrm>
            <a:off x="1461421" y="1904874"/>
            <a:ext cx="9287" cy="14958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5358FC-0BF7-DF49-A71B-717697E48089}"/>
              </a:ext>
            </a:extLst>
          </p:cNvPr>
          <p:cNvCxnSpPr>
            <a:cxnSpLocks/>
            <a:stCxn id="11" idx="3"/>
          </p:cNvCxnSpPr>
          <p:nvPr/>
        </p:nvCxnSpPr>
        <p:spPr>
          <a:xfrm>
            <a:off x="5201984" y="2487034"/>
            <a:ext cx="394959" cy="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26781A9-BE1D-1641-80BB-18D392646A6C}"/>
              </a:ext>
            </a:extLst>
          </p:cNvPr>
          <p:cNvCxnSpPr>
            <a:cxnSpLocks/>
          </p:cNvCxnSpPr>
          <p:nvPr/>
        </p:nvCxnSpPr>
        <p:spPr>
          <a:xfrm>
            <a:off x="5580341" y="2487033"/>
            <a:ext cx="1270" cy="756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E4492B8-C895-D149-97D4-10028E5C517B}"/>
              </a:ext>
            </a:extLst>
          </p:cNvPr>
          <p:cNvCxnSpPr>
            <a:cxnSpLocks/>
            <a:endCxn id="11" idx="1"/>
          </p:cNvCxnSpPr>
          <p:nvPr/>
        </p:nvCxnSpPr>
        <p:spPr>
          <a:xfrm flipV="1">
            <a:off x="3400699" y="2487034"/>
            <a:ext cx="253285" cy="1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A06FDD6-FD95-934C-9B58-F1D165867A37}"/>
              </a:ext>
            </a:extLst>
          </p:cNvPr>
          <p:cNvCxnSpPr>
            <a:cxnSpLocks/>
          </p:cNvCxnSpPr>
          <p:nvPr/>
        </p:nvCxnSpPr>
        <p:spPr>
          <a:xfrm>
            <a:off x="3400699" y="2480768"/>
            <a:ext cx="0" cy="912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04AA135-DEC8-E147-840A-19FB80D89BC0}"/>
              </a:ext>
            </a:extLst>
          </p:cNvPr>
          <p:cNvCxnSpPr>
            <a:cxnSpLocks/>
            <a:stCxn id="8" idx="2"/>
          </p:cNvCxnSpPr>
          <p:nvPr/>
        </p:nvCxnSpPr>
        <p:spPr>
          <a:xfrm>
            <a:off x="1456483" y="4010606"/>
            <a:ext cx="0" cy="307787"/>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E0B34CE-D3CA-894E-A279-71B5E89F536F}"/>
              </a:ext>
            </a:extLst>
          </p:cNvPr>
          <p:cNvCxnSpPr>
            <a:cxnSpLocks/>
            <a:stCxn id="12" idx="2"/>
          </p:cNvCxnSpPr>
          <p:nvPr/>
        </p:nvCxnSpPr>
        <p:spPr>
          <a:xfrm>
            <a:off x="3402728" y="4005649"/>
            <a:ext cx="0" cy="314674"/>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EF0BF97-EF85-D244-8044-932D305C928C}"/>
              </a:ext>
            </a:extLst>
          </p:cNvPr>
          <p:cNvCxnSpPr>
            <a:cxnSpLocks/>
          </p:cNvCxnSpPr>
          <p:nvPr/>
        </p:nvCxnSpPr>
        <p:spPr>
          <a:xfrm>
            <a:off x="5580342" y="4005649"/>
            <a:ext cx="0" cy="307787"/>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810E929-D2AD-0242-9796-AB1902AEC949}"/>
              </a:ext>
            </a:extLst>
          </p:cNvPr>
          <p:cNvCxnSpPr>
            <a:cxnSpLocks/>
          </p:cNvCxnSpPr>
          <p:nvPr/>
        </p:nvCxnSpPr>
        <p:spPr>
          <a:xfrm>
            <a:off x="1456483" y="4313436"/>
            <a:ext cx="41404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FADFC0C-8E59-8143-9D37-D7E2D2DA1EBD}"/>
              </a:ext>
            </a:extLst>
          </p:cNvPr>
          <p:cNvCxnSpPr>
            <a:cxnSpLocks/>
          </p:cNvCxnSpPr>
          <p:nvPr/>
        </p:nvCxnSpPr>
        <p:spPr>
          <a:xfrm>
            <a:off x="3400699" y="4316721"/>
            <a:ext cx="0" cy="2462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7C89130F-0383-8D45-B5AC-6CD0C0698E02}"/>
              </a:ext>
            </a:extLst>
          </p:cNvPr>
          <p:cNvSpPr txBox="1"/>
          <p:nvPr/>
        </p:nvSpPr>
        <p:spPr>
          <a:xfrm>
            <a:off x="3192529" y="1648110"/>
            <a:ext cx="360040" cy="230832"/>
          </a:xfrm>
          <a:prstGeom prst="rect">
            <a:avLst/>
          </a:prstGeom>
          <a:noFill/>
        </p:spPr>
        <p:txBody>
          <a:bodyPr wrap="square" rtlCol="0">
            <a:spAutoFit/>
          </a:bodyPr>
          <a:lstStyle/>
          <a:p>
            <a:r>
              <a:rPr lang="en-US" sz="900" dirty="0"/>
              <a:t>yes</a:t>
            </a:r>
          </a:p>
        </p:txBody>
      </p:sp>
      <p:sp>
        <p:nvSpPr>
          <p:cNvPr id="62" name="TextBox 61">
            <a:extLst>
              <a:ext uri="{FF2B5EF4-FFF2-40B4-BE49-F238E27FC236}">
                <a16:creationId xmlns:a16="http://schemas.microsoft.com/office/drawing/2014/main" id="{B59B1355-BC64-E74F-897F-5F18D5A147B6}"/>
              </a:ext>
            </a:extLst>
          </p:cNvPr>
          <p:cNvSpPr txBox="1"/>
          <p:nvPr/>
        </p:nvSpPr>
        <p:spPr>
          <a:xfrm>
            <a:off x="827584" y="1655308"/>
            <a:ext cx="976024" cy="230832"/>
          </a:xfrm>
          <a:prstGeom prst="rect">
            <a:avLst/>
          </a:prstGeom>
          <a:noFill/>
        </p:spPr>
        <p:txBody>
          <a:bodyPr wrap="square" rtlCol="0">
            <a:spAutoFit/>
          </a:bodyPr>
          <a:lstStyle/>
          <a:p>
            <a:r>
              <a:rPr lang="en-US" sz="900" dirty="0"/>
              <a:t>no / don’t know</a:t>
            </a:r>
          </a:p>
        </p:txBody>
      </p:sp>
      <p:sp>
        <p:nvSpPr>
          <p:cNvPr id="63" name="TextBox 62">
            <a:extLst>
              <a:ext uri="{FF2B5EF4-FFF2-40B4-BE49-F238E27FC236}">
                <a16:creationId xmlns:a16="http://schemas.microsoft.com/office/drawing/2014/main" id="{64AC8C4D-FA3D-9247-A15F-D4D989A72595}"/>
              </a:ext>
            </a:extLst>
          </p:cNvPr>
          <p:cNvSpPr txBox="1"/>
          <p:nvPr/>
        </p:nvSpPr>
        <p:spPr>
          <a:xfrm>
            <a:off x="5005870" y="2222966"/>
            <a:ext cx="360040" cy="230832"/>
          </a:xfrm>
          <a:prstGeom prst="rect">
            <a:avLst/>
          </a:prstGeom>
          <a:noFill/>
        </p:spPr>
        <p:txBody>
          <a:bodyPr wrap="square" rtlCol="0">
            <a:spAutoFit/>
          </a:bodyPr>
          <a:lstStyle/>
          <a:p>
            <a:r>
              <a:rPr lang="en-US" sz="900" dirty="0"/>
              <a:t>yes</a:t>
            </a:r>
          </a:p>
        </p:txBody>
      </p:sp>
      <p:sp>
        <p:nvSpPr>
          <p:cNvPr id="64" name="TextBox 63">
            <a:extLst>
              <a:ext uri="{FF2B5EF4-FFF2-40B4-BE49-F238E27FC236}">
                <a16:creationId xmlns:a16="http://schemas.microsoft.com/office/drawing/2014/main" id="{CCBF1E56-3DE7-F24E-878F-EC0B8678873E}"/>
              </a:ext>
            </a:extLst>
          </p:cNvPr>
          <p:cNvSpPr txBox="1"/>
          <p:nvPr/>
        </p:nvSpPr>
        <p:spPr>
          <a:xfrm>
            <a:off x="3317635" y="2237462"/>
            <a:ext cx="360040" cy="230832"/>
          </a:xfrm>
          <a:prstGeom prst="rect">
            <a:avLst/>
          </a:prstGeom>
          <a:noFill/>
        </p:spPr>
        <p:txBody>
          <a:bodyPr wrap="square" rtlCol="0">
            <a:spAutoFit/>
          </a:bodyPr>
          <a:lstStyle/>
          <a:p>
            <a:r>
              <a:rPr lang="en-US" sz="900" dirty="0"/>
              <a:t>no</a:t>
            </a:r>
          </a:p>
        </p:txBody>
      </p:sp>
      <p:sp>
        <p:nvSpPr>
          <p:cNvPr id="34" name="TextBox 33">
            <a:extLst>
              <a:ext uri="{FF2B5EF4-FFF2-40B4-BE49-F238E27FC236}">
                <a16:creationId xmlns:a16="http://schemas.microsoft.com/office/drawing/2014/main" id="{EE49AA10-01EA-9142-985C-D90B377E7F56}"/>
              </a:ext>
            </a:extLst>
          </p:cNvPr>
          <p:cNvSpPr txBox="1"/>
          <p:nvPr/>
        </p:nvSpPr>
        <p:spPr>
          <a:xfrm>
            <a:off x="6643488" y="1567569"/>
            <a:ext cx="2248981" cy="1569660"/>
          </a:xfrm>
          <a:prstGeom prst="rect">
            <a:avLst/>
          </a:prstGeom>
          <a:solidFill>
            <a:srgbClr val="FFFF00">
              <a:alpha val="57000"/>
            </a:srgbClr>
          </a:solidFill>
        </p:spPr>
        <p:txBody>
          <a:bodyPr wrap="square" rtlCol="0">
            <a:spAutoFit/>
          </a:bodyPr>
          <a:lstStyle/>
          <a:p>
            <a:r>
              <a:rPr lang="en-US" sz="1200" b="1" i="1" dirty="0"/>
              <a:t>Note:</a:t>
            </a:r>
            <a:endParaRPr lang="en-US" sz="1200" dirty="0">
              <a:latin typeface="Courier" pitchFamily="2" charset="0"/>
            </a:endParaRPr>
          </a:p>
          <a:p>
            <a:pPr marL="285750" indent="-285750">
              <a:buFont typeface="Arial" panose="020B0604020202020204" pitchFamily="34" charset="0"/>
              <a:buChar char="•"/>
            </a:pPr>
            <a:r>
              <a:rPr lang="en-US" sz="1200" dirty="0"/>
              <a:t>With multiple problems it might be needed to run through the flowchart multiple times</a:t>
            </a:r>
          </a:p>
          <a:p>
            <a:pPr marL="285750" indent="-285750">
              <a:buFont typeface="Arial" panose="020B0604020202020204" pitchFamily="34" charset="0"/>
              <a:buChar char="•"/>
            </a:pPr>
            <a:r>
              <a:rPr lang="en-US" sz="1200" dirty="0"/>
              <a:t>When the hardware changes, first test again using single components!</a:t>
            </a:r>
          </a:p>
        </p:txBody>
      </p:sp>
    </p:spTree>
    <p:extLst>
      <p:ext uri="{BB962C8B-B14F-4D97-AF65-F5344CB8AC3E}">
        <p14:creationId xmlns:p14="http://schemas.microsoft.com/office/powerpoint/2010/main" val="251803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How do I...</a:t>
            </a:r>
            <a:br>
              <a:rPr lang="en-GB" dirty="0"/>
            </a:br>
            <a:r>
              <a:rPr lang="en-GB" dirty="0"/>
              <a:t>Check for code execution?</a:t>
            </a:r>
          </a:p>
        </p:txBody>
      </p:sp>
      <p:sp>
        <p:nvSpPr>
          <p:cNvPr id="3" name="TextBox 2">
            <a:extLst>
              <a:ext uri="{FF2B5EF4-FFF2-40B4-BE49-F238E27FC236}">
                <a16:creationId xmlns:a16="http://schemas.microsoft.com/office/drawing/2014/main" id="{17864815-BFD0-CD48-9068-B1E408C67586}"/>
              </a:ext>
            </a:extLst>
          </p:cNvPr>
          <p:cNvSpPr txBox="1"/>
          <p:nvPr/>
        </p:nvSpPr>
        <p:spPr>
          <a:xfrm>
            <a:off x="651479" y="1197090"/>
            <a:ext cx="511256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Use debugger / set breakpoint</a:t>
            </a:r>
          </a:p>
          <a:p>
            <a:pPr marL="285750" indent="-285750">
              <a:buFont typeface="Arial" panose="020B0604020202020204" pitchFamily="34" charset="0"/>
              <a:buChar char="•"/>
            </a:pPr>
            <a:r>
              <a:rPr lang="en-US" sz="2000" dirty="0"/>
              <a:t>Use </a:t>
            </a:r>
            <a:r>
              <a:rPr lang="en-US" sz="2000" dirty="0" err="1"/>
              <a:t>HAL_UART_Transmit</a:t>
            </a:r>
            <a:r>
              <a:rPr lang="en-US" sz="2000" dirty="0"/>
              <a:t>()</a:t>
            </a:r>
          </a:p>
        </p:txBody>
      </p:sp>
      <p:sp>
        <p:nvSpPr>
          <p:cNvPr id="6" name="TextBox 5">
            <a:extLst>
              <a:ext uri="{FF2B5EF4-FFF2-40B4-BE49-F238E27FC236}">
                <a16:creationId xmlns:a16="http://schemas.microsoft.com/office/drawing/2014/main" id="{BEA518EB-D14E-3E42-8621-6CC029F400AF}"/>
              </a:ext>
            </a:extLst>
          </p:cNvPr>
          <p:cNvSpPr txBox="1"/>
          <p:nvPr/>
        </p:nvSpPr>
        <p:spPr>
          <a:xfrm rot="21251451">
            <a:off x="1455796" y="2510546"/>
            <a:ext cx="6380777" cy="1354217"/>
          </a:xfrm>
          <a:prstGeom prst="rect">
            <a:avLst/>
          </a:prstGeom>
          <a:solidFill>
            <a:srgbClr val="FFFF00">
              <a:alpha val="57000"/>
            </a:srgbClr>
          </a:solidFill>
        </p:spPr>
        <p:txBody>
          <a:bodyPr wrap="square" rtlCol="0">
            <a:spAutoFit/>
          </a:bodyPr>
          <a:lstStyle/>
          <a:p>
            <a:r>
              <a:rPr lang="en-US" b="1" i="1" dirty="0"/>
              <a:t>Notes:</a:t>
            </a:r>
          </a:p>
          <a:p>
            <a:pPr marL="285750" indent="-285750">
              <a:buFont typeface="Arial" panose="020B0604020202020204" pitchFamily="34" charset="0"/>
              <a:buChar char="•"/>
            </a:pPr>
            <a:r>
              <a:rPr lang="en-US" sz="1600" dirty="0"/>
              <a:t>See </a:t>
            </a:r>
            <a:r>
              <a:rPr lang="en-US" sz="1600" dirty="0">
                <a:hlinkClick r:id="rId3"/>
              </a:rPr>
              <a:t>https://sourceware.org/gdb/current/onlinedocs/gdb/</a:t>
            </a:r>
            <a:endParaRPr lang="en-US" sz="1600" dirty="0"/>
          </a:p>
          <a:p>
            <a:pPr marL="285750" indent="-285750">
              <a:buFont typeface="Arial" panose="020B0604020202020204" pitchFamily="34" charset="0"/>
              <a:buChar char="•"/>
            </a:pPr>
            <a:r>
              <a:rPr lang="en-US" sz="1600" dirty="0"/>
              <a:t>When debugging disable compiler optimization. </a:t>
            </a:r>
          </a:p>
          <a:p>
            <a:pPr marL="285750" indent="-285750">
              <a:buFont typeface="Arial" panose="020B0604020202020204" pitchFamily="34" charset="0"/>
              <a:buChar char="•"/>
            </a:pPr>
            <a:r>
              <a:rPr lang="en-US" sz="1600" dirty="0" err="1"/>
              <a:t>HAL_UART_Transmit</a:t>
            </a:r>
            <a:r>
              <a:rPr lang="en-US" sz="1600" dirty="0"/>
              <a:t> is a blocking function</a:t>
            </a:r>
          </a:p>
          <a:p>
            <a:pPr marL="285750" indent="-285750">
              <a:buFont typeface="Arial" panose="020B0604020202020204" pitchFamily="34" charset="0"/>
              <a:buChar char="•"/>
            </a:pPr>
            <a:r>
              <a:rPr lang="en-US" sz="1600" dirty="0"/>
              <a:t>See Speaker Notes for details</a:t>
            </a:r>
          </a:p>
        </p:txBody>
      </p:sp>
    </p:spTree>
    <p:extLst>
      <p:ext uri="{BB962C8B-B14F-4D97-AF65-F5344CB8AC3E}">
        <p14:creationId xmlns:p14="http://schemas.microsoft.com/office/powerpoint/2010/main" val="255970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How do I...</a:t>
            </a:r>
            <a:br>
              <a:rPr lang="en-GB" dirty="0"/>
            </a:br>
            <a:r>
              <a:rPr lang="en-GB" dirty="0"/>
              <a:t>Check for interrupt code execution?</a:t>
            </a:r>
          </a:p>
        </p:txBody>
      </p:sp>
      <p:sp>
        <p:nvSpPr>
          <p:cNvPr id="3" name="TextBox 2">
            <a:extLst>
              <a:ext uri="{FF2B5EF4-FFF2-40B4-BE49-F238E27FC236}">
                <a16:creationId xmlns:a16="http://schemas.microsoft.com/office/drawing/2014/main" id="{17864815-BFD0-CD48-9068-B1E408C67586}"/>
              </a:ext>
            </a:extLst>
          </p:cNvPr>
          <p:cNvSpPr txBox="1"/>
          <p:nvPr/>
        </p:nvSpPr>
        <p:spPr>
          <a:xfrm>
            <a:off x="651478" y="1197090"/>
            <a:ext cx="694485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Use debugger / set breakpoint</a:t>
            </a:r>
          </a:p>
          <a:p>
            <a:pPr marL="285750" indent="-285750">
              <a:buFont typeface="Arial" panose="020B0604020202020204" pitchFamily="34" charset="0"/>
              <a:buChar char="•"/>
            </a:pPr>
            <a:r>
              <a:rPr lang="en-US" sz="2000" dirty="0"/>
              <a:t>Use </a:t>
            </a:r>
            <a:r>
              <a:rPr lang="en-US" sz="2000" dirty="0" err="1"/>
              <a:t>HAL_UART_Transmit</a:t>
            </a:r>
            <a:r>
              <a:rPr lang="en-US" sz="2000" dirty="0"/>
              <a:t>()</a:t>
            </a:r>
          </a:p>
          <a:p>
            <a:pPr marL="285750" indent="-285750">
              <a:buFont typeface="Arial" panose="020B0604020202020204" pitchFamily="34" charset="0"/>
              <a:buChar char="•"/>
            </a:pPr>
            <a:r>
              <a:rPr lang="en-US" sz="2000" dirty="0"/>
              <a:t>Use on-board LED (like RX and TX LED on an Arduino board)</a:t>
            </a:r>
          </a:p>
          <a:p>
            <a:pPr marL="285750" indent="-285750">
              <a:buFont typeface="Arial" panose="020B0604020202020204" pitchFamily="34" charset="0"/>
              <a:buChar char="•"/>
            </a:pPr>
            <a:r>
              <a:rPr lang="en-US" sz="2000" dirty="0"/>
              <a:t>Do not forget to reset the interrupt flag!</a:t>
            </a:r>
          </a:p>
        </p:txBody>
      </p:sp>
      <p:sp>
        <p:nvSpPr>
          <p:cNvPr id="6" name="TextBox 5">
            <a:extLst>
              <a:ext uri="{FF2B5EF4-FFF2-40B4-BE49-F238E27FC236}">
                <a16:creationId xmlns:a16="http://schemas.microsoft.com/office/drawing/2014/main" id="{BEA518EB-D14E-3E42-8621-6CC029F400AF}"/>
              </a:ext>
            </a:extLst>
          </p:cNvPr>
          <p:cNvSpPr txBox="1"/>
          <p:nvPr/>
        </p:nvSpPr>
        <p:spPr>
          <a:xfrm rot="21251451">
            <a:off x="1361449" y="2932800"/>
            <a:ext cx="5375548" cy="861774"/>
          </a:xfrm>
          <a:prstGeom prst="rect">
            <a:avLst/>
          </a:prstGeom>
          <a:solidFill>
            <a:srgbClr val="FFFF00">
              <a:alpha val="57000"/>
            </a:srgbClr>
          </a:solidFill>
        </p:spPr>
        <p:txBody>
          <a:bodyPr wrap="square" rtlCol="0">
            <a:spAutoFit/>
          </a:bodyPr>
          <a:lstStyle/>
          <a:p>
            <a:r>
              <a:rPr lang="en-US" b="1" i="1" dirty="0"/>
              <a:t>Notes:</a:t>
            </a:r>
            <a:endParaRPr lang="en-US" sz="1600" dirty="0">
              <a:latin typeface="Courier" pitchFamily="2" charset="0"/>
            </a:endParaRPr>
          </a:p>
          <a:p>
            <a:pPr marL="285750" indent="-285750">
              <a:buFont typeface="Arial" panose="020B0604020202020204" pitchFamily="34" charset="0"/>
              <a:buChar char="•"/>
            </a:pPr>
            <a:r>
              <a:rPr lang="en-US" sz="1600" dirty="0" err="1"/>
              <a:t>HAL_UART_Transmit</a:t>
            </a:r>
            <a:r>
              <a:rPr lang="en-US" sz="1600" dirty="0"/>
              <a:t> will have a big impact on timing!</a:t>
            </a:r>
          </a:p>
          <a:p>
            <a:pPr marL="285750" indent="-285750">
              <a:buFont typeface="Arial" panose="020B0604020202020204" pitchFamily="34" charset="0"/>
              <a:buChar char="•"/>
            </a:pPr>
            <a:r>
              <a:rPr lang="en-US" sz="1600" dirty="0"/>
              <a:t>See Speaker Notes for details.</a:t>
            </a:r>
          </a:p>
        </p:txBody>
      </p:sp>
    </p:spTree>
    <p:extLst>
      <p:ext uri="{BB962C8B-B14F-4D97-AF65-F5344CB8AC3E}">
        <p14:creationId xmlns:p14="http://schemas.microsoft.com/office/powerpoint/2010/main" val="24484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How do I...</a:t>
            </a:r>
            <a:br>
              <a:rPr lang="en-GB" dirty="0"/>
            </a:br>
            <a:r>
              <a:rPr lang="en-GB" dirty="0"/>
              <a:t>Check global resources?</a:t>
            </a:r>
          </a:p>
        </p:txBody>
      </p:sp>
      <p:sp>
        <p:nvSpPr>
          <p:cNvPr id="3" name="TextBox 2">
            <a:extLst>
              <a:ext uri="{FF2B5EF4-FFF2-40B4-BE49-F238E27FC236}">
                <a16:creationId xmlns:a16="http://schemas.microsoft.com/office/drawing/2014/main" id="{17864815-BFD0-CD48-9068-B1E408C67586}"/>
              </a:ext>
            </a:extLst>
          </p:cNvPr>
          <p:cNvSpPr txBox="1"/>
          <p:nvPr/>
        </p:nvSpPr>
        <p:spPr>
          <a:xfrm>
            <a:off x="651479" y="1197090"/>
            <a:ext cx="511256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Check if register settings do not have side effects</a:t>
            </a:r>
          </a:p>
          <a:p>
            <a:pPr marL="285750" indent="-285750">
              <a:buFont typeface="Arial" panose="020B0604020202020204" pitchFamily="34" charset="0"/>
              <a:buChar char="•"/>
            </a:pPr>
            <a:r>
              <a:rPr lang="en-US" sz="2000" dirty="0"/>
              <a:t>Use debugger to set memory watch</a:t>
            </a:r>
          </a:p>
        </p:txBody>
      </p:sp>
      <p:sp>
        <p:nvSpPr>
          <p:cNvPr id="6" name="TextBox 5">
            <a:extLst>
              <a:ext uri="{FF2B5EF4-FFF2-40B4-BE49-F238E27FC236}">
                <a16:creationId xmlns:a16="http://schemas.microsoft.com/office/drawing/2014/main" id="{BEA518EB-D14E-3E42-8621-6CC029F400AF}"/>
              </a:ext>
            </a:extLst>
          </p:cNvPr>
          <p:cNvSpPr txBox="1"/>
          <p:nvPr/>
        </p:nvSpPr>
        <p:spPr>
          <a:xfrm rot="21251451">
            <a:off x="916940" y="3706309"/>
            <a:ext cx="5375548" cy="615553"/>
          </a:xfrm>
          <a:prstGeom prst="rect">
            <a:avLst/>
          </a:prstGeom>
          <a:solidFill>
            <a:srgbClr val="FFFF00">
              <a:alpha val="57000"/>
            </a:srgbClr>
          </a:solidFill>
        </p:spPr>
        <p:txBody>
          <a:bodyPr wrap="square" rtlCol="0">
            <a:spAutoFit/>
          </a:bodyPr>
          <a:lstStyle/>
          <a:p>
            <a:r>
              <a:rPr lang="en-US" b="1" i="1" dirty="0"/>
              <a:t>Notes:</a:t>
            </a:r>
            <a:endParaRPr lang="en-US" sz="1600" dirty="0">
              <a:latin typeface="Courier" pitchFamily="2" charset="0"/>
            </a:endParaRPr>
          </a:p>
          <a:p>
            <a:pPr marL="285750" indent="-285750">
              <a:buFont typeface="Arial" panose="020B0604020202020204" pitchFamily="34" charset="0"/>
              <a:buChar char="•"/>
            </a:pPr>
            <a:r>
              <a:rPr lang="en-US" sz="1600" dirty="0"/>
              <a:t>See Speaker Notes for details.</a:t>
            </a:r>
          </a:p>
        </p:txBody>
      </p:sp>
      <p:sp>
        <p:nvSpPr>
          <p:cNvPr id="5" name="TextBox 4">
            <a:extLst>
              <a:ext uri="{FF2B5EF4-FFF2-40B4-BE49-F238E27FC236}">
                <a16:creationId xmlns:a16="http://schemas.microsoft.com/office/drawing/2014/main" id="{E09D98E9-A93A-1F46-BC52-9CA2920C454D}"/>
              </a:ext>
            </a:extLst>
          </p:cNvPr>
          <p:cNvSpPr txBox="1"/>
          <p:nvPr/>
        </p:nvSpPr>
        <p:spPr>
          <a:xfrm>
            <a:off x="5764047" y="635000"/>
            <a:ext cx="3128433" cy="2585323"/>
          </a:xfrm>
          <a:prstGeom prst="rect">
            <a:avLst/>
          </a:prstGeom>
          <a:solidFill>
            <a:srgbClr val="FFC000">
              <a:alpha val="57000"/>
            </a:srgbClr>
          </a:solidFill>
        </p:spPr>
        <p:txBody>
          <a:bodyPr wrap="square" rtlCol="0">
            <a:spAutoFit/>
          </a:bodyPr>
          <a:lstStyle/>
          <a:p>
            <a:r>
              <a:rPr lang="en-US" b="1" i="1" dirty="0"/>
              <a:t>Discussion:</a:t>
            </a:r>
          </a:p>
          <a:p>
            <a:pPr marL="285750" indent="-285750">
              <a:buFont typeface="Arial" panose="020B0604020202020204" pitchFamily="34" charset="0"/>
              <a:buChar char="•"/>
            </a:pPr>
            <a:r>
              <a:rPr lang="en-US" sz="1600" dirty="0">
                <a:latin typeface="Courier" pitchFamily="2" charset="0"/>
              </a:rPr>
              <a:t>What kind of side effects can occur when setting bits in a register?</a:t>
            </a:r>
          </a:p>
          <a:p>
            <a:pPr marL="285750" indent="-285750">
              <a:buFont typeface="Arial" panose="020B0604020202020204" pitchFamily="34" charset="0"/>
              <a:buChar char="•"/>
            </a:pPr>
            <a:r>
              <a:rPr lang="en-US" sz="1600" dirty="0">
                <a:latin typeface="Courier" pitchFamily="2" charset="0"/>
              </a:rPr>
              <a:t>How can global resources be a problem?</a:t>
            </a:r>
          </a:p>
          <a:p>
            <a:pPr marL="285750" indent="-285750">
              <a:buFont typeface="Arial" panose="020B0604020202020204" pitchFamily="34" charset="0"/>
              <a:buChar char="•"/>
            </a:pPr>
            <a:r>
              <a:rPr lang="en-US" sz="1600" dirty="0">
                <a:latin typeface="Courier" pitchFamily="2" charset="0"/>
              </a:rPr>
              <a:t>How can a memory watch be used here?</a:t>
            </a:r>
            <a:endParaRPr lang="en-US" sz="1600" dirty="0"/>
          </a:p>
        </p:txBody>
      </p:sp>
    </p:spTree>
    <p:extLst>
      <p:ext uri="{BB962C8B-B14F-4D97-AF65-F5344CB8AC3E}">
        <p14:creationId xmlns:p14="http://schemas.microsoft.com/office/powerpoint/2010/main" val="2400356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How do I...</a:t>
            </a:r>
            <a:br>
              <a:rPr lang="en-GB" dirty="0"/>
            </a:br>
            <a:r>
              <a:rPr lang="en-GB" dirty="0"/>
              <a:t>Check for memory usage?</a:t>
            </a:r>
          </a:p>
        </p:txBody>
      </p:sp>
      <p:sp>
        <p:nvSpPr>
          <p:cNvPr id="3" name="TextBox 2">
            <a:extLst>
              <a:ext uri="{FF2B5EF4-FFF2-40B4-BE49-F238E27FC236}">
                <a16:creationId xmlns:a16="http://schemas.microsoft.com/office/drawing/2014/main" id="{17864815-BFD0-CD48-9068-B1E408C67586}"/>
              </a:ext>
            </a:extLst>
          </p:cNvPr>
          <p:cNvSpPr txBox="1"/>
          <p:nvPr/>
        </p:nvSpPr>
        <p:spPr>
          <a:xfrm>
            <a:off x="651479" y="1197090"/>
            <a:ext cx="511256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Check linker memory report</a:t>
            </a:r>
          </a:p>
          <a:p>
            <a:pPr marL="285750" indent="-285750">
              <a:buFont typeface="Arial" panose="020B0604020202020204" pitchFamily="34" charset="0"/>
              <a:buChar char="•"/>
            </a:pPr>
            <a:r>
              <a:rPr lang="en-US" sz="2000" dirty="0"/>
              <a:t>Use debugger to check the stack</a:t>
            </a:r>
          </a:p>
          <a:p>
            <a:pPr marL="285750" indent="-285750">
              <a:buFont typeface="Arial" panose="020B0604020202020204" pitchFamily="34" charset="0"/>
              <a:buChar char="•"/>
            </a:pPr>
            <a:r>
              <a:rPr lang="en-US" sz="2000" dirty="0"/>
              <a:t>Use debugger to set memory watch</a:t>
            </a:r>
          </a:p>
        </p:txBody>
      </p:sp>
      <p:sp>
        <p:nvSpPr>
          <p:cNvPr id="6" name="TextBox 5">
            <a:extLst>
              <a:ext uri="{FF2B5EF4-FFF2-40B4-BE49-F238E27FC236}">
                <a16:creationId xmlns:a16="http://schemas.microsoft.com/office/drawing/2014/main" id="{BEA518EB-D14E-3E42-8621-6CC029F400AF}"/>
              </a:ext>
            </a:extLst>
          </p:cNvPr>
          <p:cNvSpPr txBox="1"/>
          <p:nvPr/>
        </p:nvSpPr>
        <p:spPr>
          <a:xfrm rot="21251451">
            <a:off x="1458378" y="2807639"/>
            <a:ext cx="5375548" cy="861774"/>
          </a:xfrm>
          <a:prstGeom prst="rect">
            <a:avLst/>
          </a:prstGeom>
          <a:solidFill>
            <a:srgbClr val="FFFF00">
              <a:alpha val="57000"/>
            </a:srgbClr>
          </a:solidFill>
        </p:spPr>
        <p:txBody>
          <a:bodyPr wrap="square" rtlCol="0">
            <a:spAutoFit/>
          </a:bodyPr>
          <a:lstStyle/>
          <a:p>
            <a:r>
              <a:rPr lang="en-US" b="1" i="1" dirty="0"/>
              <a:t>Notes:</a:t>
            </a:r>
            <a:endParaRPr lang="en-US" sz="1600" dirty="0">
              <a:latin typeface="Courier" pitchFamily="2" charset="0"/>
            </a:endParaRPr>
          </a:p>
          <a:p>
            <a:pPr marL="285750" indent="-285750">
              <a:buFont typeface="Arial" panose="020B0604020202020204" pitchFamily="34" charset="0"/>
              <a:buChar char="•"/>
            </a:pPr>
            <a:r>
              <a:rPr lang="en-US" sz="1600" dirty="0"/>
              <a:t>See RTOS presentation for RTOS specific memory usage.</a:t>
            </a:r>
          </a:p>
          <a:p>
            <a:pPr marL="285750" indent="-285750">
              <a:buFont typeface="Arial" panose="020B0604020202020204" pitchFamily="34" charset="0"/>
              <a:buChar char="•"/>
            </a:pPr>
            <a:r>
              <a:rPr lang="en-US" sz="1600" dirty="0"/>
              <a:t>See Speaker Notes for details.</a:t>
            </a:r>
          </a:p>
        </p:txBody>
      </p:sp>
      <p:sp>
        <p:nvSpPr>
          <p:cNvPr id="5" name="TextBox 4">
            <a:extLst>
              <a:ext uri="{FF2B5EF4-FFF2-40B4-BE49-F238E27FC236}">
                <a16:creationId xmlns:a16="http://schemas.microsoft.com/office/drawing/2014/main" id="{0CD16570-1F73-144C-8748-251EBA68C282}"/>
              </a:ext>
            </a:extLst>
          </p:cNvPr>
          <p:cNvSpPr txBox="1"/>
          <p:nvPr/>
        </p:nvSpPr>
        <p:spPr>
          <a:xfrm>
            <a:off x="5764047" y="635000"/>
            <a:ext cx="3128433" cy="1107996"/>
          </a:xfrm>
          <a:prstGeom prst="rect">
            <a:avLst/>
          </a:prstGeom>
          <a:solidFill>
            <a:srgbClr val="FFC000">
              <a:alpha val="57000"/>
            </a:srgbClr>
          </a:solidFill>
        </p:spPr>
        <p:txBody>
          <a:bodyPr wrap="square" rtlCol="0">
            <a:spAutoFit/>
          </a:bodyPr>
          <a:lstStyle/>
          <a:p>
            <a:r>
              <a:rPr lang="en-US" b="1" i="1" dirty="0"/>
              <a:t>Discussion:</a:t>
            </a:r>
          </a:p>
          <a:p>
            <a:pPr marL="285750" indent="-285750">
              <a:buFont typeface="Arial" panose="020B0604020202020204" pitchFamily="34" charset="0"/>
              <a:buChar char="•"/>
            </a:pPr>
            <a:r>
              <a:rPr lang="en-US" sz="1600" dirty="0">
                <a:latin typeface="Courier" pitchFamily="2" charset="0"/>
              </a:rPr>
              <a:t>Again, how can a memory watch be used here?</a:t>
            </a:r>
            <a:endParaRPr lang="en-US" sz="1600" dirty="0"/>
          </a:p>
        </p:txBody>
      </p:sp>
    </p:spTree>
    <p:extLst>
      <p:ext uri="{BB962C8B-B14F-4D97-AF65-F5344CB8AC3E}">
        <p14:creationId xmlns:p14="http://schemas.microsoft.com/office/powerpoint/2010/main" val="375549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359024" y="209272"/>
            <a:ext cx="8784976" cy="857250"/>
          </a:xfrm>
        </p:spPr>
        <p:txBody>
          <a:bodyPr>
            <a:normAutofit fontScale="90000"/>
          </a:bodyPr>
          <a:lstStyle/>
          <a:p>
            <a:pPr algn="l"/>
            <a:r>
              <a:rPr lang="en-GB" dirty="0"/>
              <a:t>How do I...</a:t>
            </a:r>
            <a:br>
              <a:rPr lang="en-GB" dirty="0"/>
            </a:br>
            <a:r>
              <a:rPr lang="en-GB" dirty="0"/>
              <a:t>Check other stuff like hardware setup, register settings?</a:t>
            </a:r>
          </a:p>
        </p:txBody>
      </p:sp>
      <p:sp>
        <p:nvSpPr>
          <p:cNvPr id="3" name="TextBox 2">
            <a:extLst>
              <a:ext uri="{FF2B5EF4-FFF2-40B4-BE49-F238E27FC236}">
                <a16:creationId xmlns:a16="http://schemas.microsoft.com/office/drawing/2014/main" id="{17864815-BFD0-CD48-9068-B1E408C67586}"/>
              </a:ext>
            </a:extLst>
          </p:cNvPr>
          <p:cNvSpPr txBox="1"/>
          <p:nvPr/>
        </p:nvSpPr>
        <p:spPr>
          <a:xfrm>
            <a:off x="651479" y="1197090"/>
            <a:ext cx="511256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Use research methods, see </a:t>
            </a:r>
            <a:r>
              <a:rPr lang="en-US" sz="2000" dirty="0">
                <a:hlinkClick r:id="rId3"/>
              </a:rPr>
              <a:t>http://ictresearchmethods.nl</a:t>
            </a:r>
            <a:endParaRPr lang="en-US" sz="2000" dirty="0"/>
          </a:p>
        </p:txBody>
      </p:sp>
      <p:sp>
        <p:nvSpPr>
          <p:cNvPr id="5" name="TextBox 4">
            <a:extLst>
              <a:ext uri="{FF2B5EF4-FFF2-40B4-BE49-F238E27FC236}">
                <a16:creationId xmlns:a16="http://schemas.microsoft.com/office/drawing/2014/main" id="{412FFBE4-035A-F744-96CD-F8B81BE93C4A}"/>
              </a:ext>
            </a:extLst>
          </p:cNvPr>
          <p:cNvSpPr txBox="1"/>
          <p:nvPr/>
        </p:nvSpPr>
        <p:spPr>
          <a:xfrm rot="21345214">
            <a:off x="1486000" y="2571750"/>
            <a:ext cx="6192688" cy="615553"/>
          </a:xfrm>
          <a:prstGeom prst="rect">
            <a:avLst/>
          </a:prstGeom>
          <a:solidFill>
            <a:srgbClr val="FFC000">
              <a:alpha val="57000"/>
            </a:srgbClr>
          </a:solidFill>
        </p:spPr>
        <p:txBody>
          <a:bodyPr wrap="square" rtlCol="0">
            <a:spAutoFit/>
          </a:bodyPr>
          <a:lstStyle/>
          <a:p>
            <a:r>
              <a:rPr lang="en-US" b="1" i="1" dirty="0"/>
              <a:t>Discussion:</a:t>
            </a:r>
          </a:p>
          <a:p>
            <a:pPr marL="285750" indent="-285750">
              <a:buFont typeface="Arial" panose="020B0604020202020204" pitchFamily="34" charset="0"/>
              <a:buChar char="•"/>
            </a:pPr>
            <a:r>
              <a:rPr lang="en-US" sz="1600" dirty="0">
                <a:latin typeface="Courier" pitchFamily="2" charset="0"/>
              </a:rPr>
              <a:t>What kind of research methods can be useful?</a:t>
            </a:r>
            <a:endParaRPr lang="en-US" sz="1600" dirty="0"/>
          </a:p>
        </p:txBody>
      </p:sp>
    </p:spTree>
    <p:extLst>
      <p:ext uri="{BB962C8B-B14F-4D97-AF65-F5344CB8AC3E}">
        <p14:creationId xmlns:p14="http://schemas.microsoft.com/office/powerpoint/2010/main" val="314830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359024" y="209272"/>
            <a:ext cx="8784976" cy="857250"/>
          </a:xfrm>
        </p:spPr>
        <p:txBody>
          <a:bodyPr>
            <a:normAutofit/>
          </a:bodyPr>
          <a:lstStyle/>
          <a:p>
            <a:pPr algn="l"/>
            <a:r>
              <a:rPr lang="en-GB" dirty="0"/>
              <a:t>Common bugs</a:t>
            </a:r>
          </a:p>
        </p:txBody>
      </p:sp>
      <p:pic>
        <p:nvPicPr>
          <p:cNvPr id="4" name="Picture 3">
            <a:extLst>
              <a:ext uri="{FF2B5EF4-FFF2-40B4-BE49-F238E27FC236}">
                <a16:creationId xmlns:a16="http://schemas.microsoft.com/office/drawing/2014/main" id="{B3321C23-0072-CB50-4BD5-C67828A10D28}"/>
              </a:ext>
            </a:extLst>
          </p:cNvPr>
          <p:cNvPicPr>
            <a:picLocks noChangeAspect="1"/>
          </p:cNvPicPr>
          <p:nvPr/>
        </p:nvPicPr>
        <p:blipFill>
          <a:blip r:embed="rId3"/>
          <a:stretch>
            <a:fillRect/>
          </a:stretch>
        </p:blipFill>
        <p:spPr>
          <a:xfrm>
            <a:off x="1691681" y="1016522"/>
            <a:ext cx="5472608" cy="2280253"/>
          </a:xfrm>
          <a:prstGeom prst="rect">
            <a:avLst/>
          </a:prstGeom>
        </p:spPr>
      </p:pic>
      <p:sp>
        <p:nvSpPr>
          <p:cNvPr id="6" name="TextBox 5">
            <a:extLst>
              <a:ext uri="{FF2B5EF4-FFF2-40B4-BE49-F238E27FC236}">
                <a16:creationId xmlns:a16="http://schemas.microsoft.com/office/drawing/2014/main" id="{1A6D10AF-2989-FDD6-ADE1-FF6236A474AD}"/>
              </a:ext>
            </a:extLst>
          </p:cNvPr>
          <p:cNvSpPr txBox="1"/>
          <p:nvPr/>
        </p:nvSpPr>
        <p:spPr>
          <a:xfrm>
            <a:off x="467544" y="4217352"/>
            <a:ext cx="8496944" cy="539254"/>
          </a:xfrm>
          <a:prstGeom prst="rect">
            <a:avLst/>
          </a:prstGeom>
          <a:solidFill>
            <a:srgbClr val="FFFF00">
              <a:alpha val="57000"/>
            </a:srgbClr>
          </a:solidFill>
        </p:spPr>
        <p:txBody>
          <a:bodyPr wrap="square" rtlCol="0">
            <a:spAutoFit/>
          </a:bodyPr>
          <a:lstStyle/>
          <a:p>
            <a:r>
              <a:rPr lang="en-US" sz="2800" b="1" i="1" dirty="0"/>
              <a:t>See Speaker Notes for the (non trivial) common bugs!</a:t>
            </a:r>
            <a:endParaRPr lang="en-US" sz="2800" b="1" dirty="0"/>
          </a:p>
        </p:txBody>
      </p:sp>
    </p:spTree>
    <p:extLst>
      <p:ext uri="{BB962C8B-B14F-4D97-AF65-F5344CB8AC3E}">
        <p14:creationId xmlns:p14="http://schemas.microsoft.com/office/powerpoint/2010/main" val="3231853525"/>
      </p:ext>
    </p:extLst>
  </p:cSld>
  <p:clrMapOvr>
    <a:masterClrMapping/>
  </p:clrMapOvr>
</p:sld>
</file>

<file path=ppt/theme/theme1.xml><?xml version="1.0" encoding="utf-8"?>
<a:theme xmlns:a="http://schemas.openxmlformats.org/drawingml/2006/main" name="Aangepast ontwerp">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ontys">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PPT_Fontys_NL_universeel</Template>
  <TotalTime>0</TotalTime>
  <Words>1678</Words>
  <Application>Microsoft Office PowerPoint</Application>
  <PresentationFormat>On-screen Show (16:9)</PresentationFormat>
  <Paragraphs>141</Paragraphs>
  <Slides>11</Slides>
  <Notes>11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11</vt:i4>
      </vt:variant>
    </vt:vector>
  </HeadingPairs>
  <TitlesOfParts>
    <vt:vector size="18" baseType="lpstr">
      <vt:lpstr>Arial</vt:lpstr>
      <vt:lpstr>Calibri</vt:lpstr>
      <vt:lpstr>Consolas</vt:lpstr>
      <vt:lpstr>Courier</vt:lpstr>
      <vt:lpstr>Aangepast ontwerp</vt:lpstr>
      <vt:lpstr>1_Aangepast ontwerp</vt:lpstr>
      <vt:lpstr>fontys</vt:lpstr>
      <vt:lpstr>Embedded Systems: Problem solving</vt:lpstr>
      <vt:lpstr>Problem solving flowchart one component</vt:lpstr>
      <vt:lpstr>Problem solving flowchart multiple components</vt:lpstr>
      <vt:lpstr>How do I... Check for code execution?</vt:lpstr>
      <vt:lpstr>How do I... Check for interrupt code execution?</vt:lpstr>
      <vt:lpstr>How do I... Check global resources?</vt:lpstr>
      <vt:lpstr>How do I... Check for memory usage?</vt:lpstr>
      <vt:lpstr>How do I... Check other stuff like hardware setup, register settings?</vt:lpstr>
      <vt:lpstr>Common bugs</vt:lpstr>
      <vt:lpstr>Summary</vt:lpstr>
      <vt:lpstr>And finally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PRC3 - Introduction</dc:title>
  <dc:subject/>
  <dc:creator>Freddy Hurkmans</dc:creator>
  <cp:keywords/>
  <dc:description/>
  <cp:lastModifiedBy>Bakx,René R.P.M.</cp:lastModifiedBy>
  <cp:revision>577</cp:revision>
  <dcterms:created xsi:type="dcterms:W3CDTF">2012-05-11T07:21:45Z</dcterms:created>
  <dcterms:modified xsi:type="dcterms:W3CDTF">2022-09-29T05:38:58Z</dcterms:modified>
  <cp:category/>
</cp:coreProperties>
</file>